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Heuristica" panose="02020703060705020204" pitchFamily="18" charset="0"/>
      <p:boldItalic r:id="rId9"/>
    </p:embeddedFont>
    <p:embeddedFont>
      <p:font typeface="HK Grotesk" panose="00000500000000000000" pitchFamily="50" charset="0"/>
      <p:regular r:id="rId10"/>
    </p:embeddedFont>
    <p:embeddedFont>
      <p:font typeface="Merriweather" panose="00000500000000000000" pitchFamily="2" charset="0"/>
      <p:regular r:id="rId11"/>
      <p:bold r:id="rId12"/>
      <p:italic r:id="rId13"/>
      <p:boldItalic r:id="rId14"/>
    </p:embeddedFont>
    <p:embeddedFont>
      <p:font typeface="Questrial" pitchFamily="2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jAlBAgW+M4V322xDmCXZnQQ6IUL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 Pollimann" initials="" lastIdx="1" clrIdx="0"/>
  <p:cmAuthor id="1" name="Martin Küüsma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F3293B-F00F-4A68-A4CE-C4979487E583}">
  <a:tblStyle styleId="{A9F3293B-F00F-4A68-A4CE-C4979487E58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10-10T14:18:54.115" idx="1">
    <p:pos x="1752" y="569"/>
    <p:text>kus see olema peaks?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OKYICwM"/>
      </p:ext>
    </p:extLst>
  </p:cm>
  <p:cm authorId="1" dt="2021-10-10T14:18:54.115" idx="1">
    <p:pos x="1752" y="569"/>
    <p:text>See on vist drive'i viga, PPTs peaks normaalselt avanema. Peaks olema üleval keskel.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QrGT8As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e1444f3d3_0_77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g10e1444f3d3_0_77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0e1444f3d3_0_108"/>
          <p:cNvSpPr>
            <a:spLocks noGrp="1"/>
          </p:cNvSpPr>
          <p:nvPr>
            <p:ph type="pic" idx="2"/>
          </p:nvPr>
        </p:nvSpPr>
        <p:spPr>
          <a:xfrm>
            <a:off x="720000" y="0"/>
            <a:ext cx="114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g10e1444f3d3_0_108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0e1444f3d3_0_111"/>
          <p:cNvSpPr txBox="1">
            <a:spLocks noGrp="1"/>
          </p:cNvSpPr>
          <p:nvPr>
            <p:ph type="body" idx="1"/>
          </p:nvPr>
        </p:nvSpPr>
        <p:spPr>
          <a:xfrm>
            <a:off x="2098800" y="5833437"/>
            <a:ext cx="79984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g10e1444f3d3_0_111"/>
          <p:cNvSpPr>
            <a:spLocks noGrp="1"/>
          </p:cNvSpPr>
          <p:nvPr>
            <p:ph type="pic" idx="2"/>
          </p:nvPr>
        </p:nvSpPr>
        <p:spPr>
          <a:xfrm>
            <a:off x="720000" y="719200"/>
            <a:ext cx="10752000" cy="5008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g10e1444f3d3_0_111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e1444f3d3_0_115"/>
          <p:cNvSpPr>
            <a:spLocks noGrp="1"/>
          </p:cNvSpPr>
          <p:nvPr>
            <p:ph type="pic" idx="2"/>
          </p:nvPr>
        </p:nvSpPr>
        <p:spPr>
          <a:xfrm>
            <a:off x="720000" y="-167"/>
            <a:ext cx="55208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g10e1444f3d3_0_115"/>
          <p:cNvSpPr/>
          <p:nvPr/>
        </p:nvSpPr>
        <p:spPr>
          <a:xfrm>
            <a:off x="-43567" y="-25700"/>
            <a:ext cx="7632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0e1444f3d3_0_115"/>
          <p:cNvSpPr>
            <a:spLocks noGrp="1"/>
          </p:cNvSpPr>
          <p:nvPr>
            <p:ph type="pic" idx="3"/>
          </p:nvPr>
        </p:nvSpPr>
        <p:spPr>
          <a:xfrm>
            <a:off x="6671300" y="-13067"/>
            <a:ext cx="5520800" cy="6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0e1444f3d3_0_11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0e1444f3d3_0_119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3172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g10e1444f3d3_0_119"/>
          <p:cNvSpPr/>
          <p:nvPr/>
        </p:nvSpPr>
        <p:spPr>
          <a:xfrm>
            <a:off x="0" y="-64200"/>
            <a:ext cx="745600" cy="69219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0e1444f3d3_0_119"/>
          <p:cNvSpPr txBox="1">
            <a:spLocks noGrp="1"/>
          </p:cNvSpPr>
          <p:nvPr>
            <p:ph type="body" idx="1"/>
          </p:nvPr>
        </p:nvSpPr>
        <p:spPr>
          <a:xfrm>
            <a:off x="721900" y="5028367"/>
            <a:ext cx="10133200" cy="12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e1444f3d3_0_12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10e1444f3d3_0_124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10e1444f3d3_0_124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e1444f3d3_0_12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0e1444f3d3_0_128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48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g10e1444f3d3_0_128"/>
          <p:cNvSpPr>
            <a:spLocks noGrp="1"/>
          </p:cNvSpPr>
          <p:nvPr>
            <p:ph type="pic" idx="2"/>
          </p:nvPr>
        </p:nvSpPr>
        <p:spPr>
          <a:xfrm>
            <a:off x="5963048" y="1553976"/>
            <a:ext cx="48904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g10e1444f3d3_0_128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e1444f3d3_0_133"/>
          <p:cNvSpPr>
            <a:spLocks noGrp="1"/>
          </p:cNvSpPr>
          <p:nvPr>
            <p:ph type="pic" idx="2"/>
          </p:nvPr>
        </p:nvSpPr>
        <p:spPr>
          <a:xfrm>
            <a:off x="720000" y="0"/>
            <a:ext cx="50664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g10e1444f3d3_0_133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0e1444f3d3_0_133"/>
          <p:cNvSpPr txBox="1">
            <a:spLocks noGrp="1"/>
          </p:cNvSpPr>
          <p:nvPr>
            <p:ph type="body" idx="1"/>
          </p:nvPr>
        </p:nvSpPr>
        <p:spPr>
          <a:xfrm>
            <a:off x="6105289" y="1202067"/>
            <a:ext cx="4748000" cy="49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e1444f3d3_0_13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1" name="Google Shape;71;g10e1444f3d3_0_137"/>
          <p:cNvSpPr/>
          <p:nvPr/>
        </p:nvSpPr>
        <p:spPr>
          <a:xfrm>
            <a:off x="-11600" y="-25700"/>
            <a:ext cx="731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e1444f3d3_0_14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0e1444f3d3_0_1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g10e1444f3d3_0_14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0e1444f3d3_0_14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10e1444f3d3_0_14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10e1444f3d3_0_80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g10e1444f3d3_0_80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g10e1444f3d3_0_80"/>
          <p:cNvSpPr>
            <a:spLocks noGrp="1"/>
          </p:cNvSpPr>
          <p:nvPr>
            <p:ph type="pic" idx="2"/>
          </p:nvPr>
        </p:nvSpPr>
        <p:spPr>
          <a:xfrm>
            <a:off x="103295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g10e1444f3d3_0_80"/>
          <p:cNvSpPr>
            <a:spLocks noGrp="1"/>
          </p:cNvSpPr>
          <p:nvPr>
            <p:ph type="pic" idx="3"/>
          </p:nvPr>
        </p:nvSpPr>
        <p:spPr>
          <a:xfrm>
            <a:off x="87708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g10e1444f3d3_0_80"/>
          <p:cNvSpPr>
            <a:spLocks noGrp="1"/>
          </p:cNvSpPr>
          <p:nvPr>
            <p:ph type="pic" idx="4"/>
          </p:nvPr>
        </p:nvSpPr>
        <p:spPr>
          <a:xfrm>
            <a:off x="72121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Kollan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0e1444f3d3_0_8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e1444f3d3_0_8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0e1444f3d3_0_90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0e1444f3d3_0_92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0e1444f3d3_0_92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101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g10e1444f3d3_0_92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0e1444f3d3_0_96"/>
          <p:cNvSpPr txBox="1">
            <a:spLocks noGrp="1"/>
          </p:cNvSpPr>
          <p:nvPr>
            <p:ph type="body" idx="1"/>
          </p:nvPr>
        </p:nvSpPr>
        <p:spPr>
          <a:xfrm>
            <a:off x="720000" y="1356200"/>
            <a:ext cx="11056400" cy="4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g10e1444f3d3_0_96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0e1444f3d3_0_9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0e1444f3d3_0_99"/>
          <p:cNvSpPr txBox="1">
            <a:spLocks noGrp="1"/>
          </p:cNvSpPr>
          <p:nvPr>
            <p:ph type="body" idx="1"/>
          </p:nvPr>
        </p:nvSpPr>
        <p:spPr>
          <a:xfrm>
            <a:off x="7199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g10e1444f3d3_0_99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e1444f3d3_0_99"/>
          <p:cNvSpPr txBox="1">
            <a:spLocks noGrp="1"/>
          </p:cNvSpPr>
          <p:nvPr>
            <p:ph type="body" idx="2"/>
          </p:nvPr>
        </p:nvSpPr>
        <p:spPr>
          <a:xfrm>
            <a:off x="60365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0e1444f3d3_0_104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0e1444f3d3_0_104"/>
          <p:cNvSpPr txBox="1">
            <a:spLocks noGrp="1"/>
          </p:cNvSpPr>
          <p:nvPr>
            <p:ph type="body" idx="1"/>
          </p:nvPr>
        </p:nvSpPr>
        <p:spPr>
          <a:xfrm>
            <a:off x="720000" y="1369033"/>
            <a:ext cx="5162000" cy="4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g10e1444f3d3_0_104"/>
          <p:cNvSpPr txBox="1">
            <a:spLocks noGrp="1"/>
          </p:cNvSpPr>
          <p:nvPr>
            <p:ph type="body" idx="2"/>
          </p:nvPr>
        </p:nvSpPr>
        <p:spPr>
          <a:xfrm>
            <a:off x="6254400" y="1387112"/>
            <a:ext cx="5162000" cy="4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  <p15:guide id="3" orient="horz" pos="3855" userDrawn="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0e1444f3d3_0_7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0e1444f3d3_0_7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0e1444f3d3_0_7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774750" y="3429000"/>
            <a:ext cx="66522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SzPts val="45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Keskkoolide formaat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774750" y="5386200"/>
            <a:ext cx="4073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750"/>
              </a:spcBef>
              <a:buSzPts val="1800"/>
            </a:pPr>
            <a:r>
              <a:rPr lang="et-EE" dirty="0">
                <a:latin typeface="+mn-lt"/>
              </a:rPr>
              <a:t>Eesti Väitlusselts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Keskkoolide väitlusformaat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t-EE" dirty="0">
                <a:latin typeface="+mn-lt"/>
              </a:rPr>
              <a:t> 2 võistkonda, à 3 liiget; üks teema poolt, teine vastu</a:t>
            </a:r>
            <a:endParaRPr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dirty="0">
                <a:latin typeface="+mn-lt"/>
              </a:rPr>
              <a:t> 4 kõnet kummalgi poolel (6, 6, 6, 3 minutit)</a:t>
            </a:r>
            <a:endParaRPr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dirty="0">
                <a:latin typeface="+mn-lt"/>
              </a:rPr>
              <a:t> Kõnede jooksul võib küsida vastasvõistkonnalt vaheküsimusi (v.a esimese ja viimase minuti  jooksul ja lõpukõne ajal)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b="1" i="1" dirty="0">
                <a:latin typeface="+mj-lt"/>
                <a:ea typeface="Merriweather"/>
                <a:cs typeface="Merriweather"/>
                <a:sym typeface="Merriweather"/>
              </a:rPr>
              <a:t>1. kõned</a:t>
            </a:r>
            <a:endParaRPr b="1" i="1"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3A7EF5-0FAD-45CE-B10B-C38F8A61E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graphicFrame>
        <p:nvGraphicFramePr>
          <p:cNvPr id="95" name="Google Shape;95;p3"/>
          <p:cNvGraphicFramePr/>
          <p:nvPr>
            <p:extLst>
              <p:ext uri="{D42A27DB-BD31-4B8C-83A1-F6EECF244321}">
                <p14:modId xmlns:p14="http://schemas.microsoft.com/office/powerpoint/2010/main" val="1339435229"/>
              </p:ext>
            </p:extLst>
          </p:nvPr>
        </p:nvGraphicFramePr>
        <p:xfrm>
          <a:off x="978775" y="2392429"/>
          <a:ext cx="9615650" cy="2843607"/>
        </p:xfrm>
        <a:graphic>
          <a:graphicData uri="http://schemas.openxmlformats.org/drawingml/2006/table">
            <a:tbl>
              <a:tblPr firstRow="1" bandRow="1">
                <a:noFill/>
                <a:tableStyleId>{A9F3293B-F00F-4A68-A4CE-C4979487E583}</a:tableStyleId>
              </a:tblPr>
              <a:tblGrid>
                <a:gridCol w="480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3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 cap="none" dirty="0">
                          <a:latin typeface="+mn-lt"/>
                        </a:rPr>
                        <a:t>Jaatus</a:t>
                      </a:r>
                      <a:endParaRPr sz="1600" dirty="0">
                        <a:latin typeface="+mn-lt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</a:rPr>
                        <a:t>Eitus</a:t>
                      </a:r>
                      <a:endParaRPr sz="1600" dirty="0">
                        <a:latin typeface="+mn-lt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3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Mis on probleem?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Kuidas lahendame?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2—3 argumenti plaani toetuseks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Kas probleem on?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Kas lahendus aitab?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Ümberlükked, miks Jaatuse argumendid ei kehti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2—3 argumenti, miks Jaatuse plaani ei peaks tegema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b="1" i="1" dirty="0">
                <a:latin typeface="+mj-lt"/>
                <a:ea typeface="Merriweather"/>
                <a:cs typeface="Merriweather"/>
                <a:sym typeface="Merriweather"/>
              </a:rPr>
              <a:t>2. kõned</a:t>
            </a:r>
            <a:endParaRPr b="1" i="1"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0C39F3-8462-404D-ADE2-FE16BC436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graphicFrame>
        <p:nvGraphicFramePr>
          <p:cNvPr id="101" name="Google Shape;101;p4"/>
          <p:cNvGraphicFramePr/>
          <p:nvPr>
            <p:extLst>
              <p:ext uri="{D42A27DB-BD31-4B8C-83A1-F6EECF244321}">
                <p14:modId xmlns:p14="http://schemas.microsoft.com/office/powerpoint/2010/main" val="1608450012"/>
              </p:ext>
            </p:extLst>
          </p:nvPr>
        </p:nvGraphicFramePr>
        <p:xfrm>
          <a:off x="915712" y="2463427"/>
          <a:ext cx="9741776" cy="2701612"/>
        </p:xfrm>
        <a:graphic>
          <a:graphicData uri="http://schemas.openxmlformats.org/drawingml/2006/table">
            <a:tbl>
              <a:tblPr firstRow="1" bandRow="1">
                <a:noFill/>
                <a:tableStyleId>{A9F3293B-F00F-4A68-A4CE-C4979487E583}</a:tableStyleId>
              </a:tblPr>
              <a:tblGrid>
                <a:gridCol w="487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9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</a:rPr>
                        <a:t>Jaatus</a:t>
                      </a:r>
                      <a:endParaRPr sz="1600" dirty="0">
                        <a:latin typeface="+mn-lt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>
                          <a:latin typeface="+mn-lt"/>
                        </a:rPr>
                        <a:t>Eitus</a:t>
                      </a:r>
                      <a:endParaRPr sz="1600">
                        <a:latin typeface="+mn-lt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65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Ümberlükked Eituse argumentidele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(k.a neile ümberlüketele, mis Eitus teie argumentidele tegi)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1—2 uut argumenti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Ümberlükked Jaatuse argumentidele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(k.a neile ümberlüketele, mis Jaatus teie argumentidele tegi)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1—2 uut argumenti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b="1" i="1" dirty="0">
                <a:latin typeface="+mj-lt"/>
                <a:ea typeface="Merriweather"/>
                <a:cs typeface="Merriweather"/>
                <a:sym typeface="Merriweather"/>
              </a:rPr>
              <a:t>3. kõned</a:t>
            </a:r>
            <a:endParaRPr b="1" i="1"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B34125-0253-4092-9A0F-3A9853D45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graphicFrame>
        <p:nvGraphicFramePr>
          <p:cNvPr id="107" name="Google Shape;107;p5"/>
          <p:cNvGraphicFramePr/>
          <p:nvPr>
            <p:extLst>
              <p:ext uri="{D42A27DB-BD31-4B8C-83A1-F6EECF244321}">
                <p14:modId xmlns:p14="http://schemas.microsoft.com/office/powerpoint/2010/main" val="4090680414"/>
              </p:ext>
            </p:extLst>
          </p:nvPr>
        </p:nvGraphicFramePr>
        <p:xfrm>
          <a:off x="929262" y="2484965"/>
          <a:ext cx="9714676" cy="2658535"/>
        </p:xfrm>
        <a:graphic>
          <a:graphicData uri="http://schemas.openxmlformats.org/drawingml/2006/table">
            <a:tbl>
              <a:tblPr firstRow="1" bandRow="1">
                <a:noFill/>
                <a:tableStyleId>{A9F3293B-F00F-4A68-A4CE-C4979487E583}</a:tableStyleId>
              </a:tblPr>
              <a:tblGrid>
                <a:gridCol w="485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29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</a:rPr>
                        <a:t>Jaatus</a:t>
                      </a:r>
                      <a:endParaRPr sz="1600" dirty="0">
                        <a:latin typeface="+mn-lt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>
                          <a:latin typeface="+mn-lt"/>
                        </a:rPr>
                        <a:t>Eitus</a:t>
                      </a:r>
                      <a:endParaRPr sz="1600">
                        <a:latin typeface="+mn-lt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24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Võrdlev analüüs peamistest vaidlusküsimustest</a:t>
                      </a:r>
                      <a:b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(miks meil on õigus ja nemad kindlasti eksivad, punkt punkti haaval)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Võrdlev analüüs peamistest vaidlusküsimustest</a:t>
                      </a:r>
                      <a:b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(miks meil on õigus ja nemad kindlasti eksivad, punkt punkti haaval)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b="1" i="1" dirty="0">
                <a:latin typeface="+mj-lt"/>
                <a:ea typeface="Merriweather"/>
                <a:cs typeface="Merriweather"/>
                <a:sym typeface="Merriweather"/>
              </a:rPr>
              <a:t>Lõpukõned</a:t>
            </a:r>
            <a:endParaRPr b="1" i="1"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033AF6-A14F-44EA-870C-297E11CAD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graphicFrame>
        <p:nvGraphicFramePr>
          <p:cNvPr id="113" name="Google Shape;113;p6"/>
          <p:cNvGraphicFramePr/>
          <p:nvPr>
            <p:extLst>
              <p:ext uri="{D42A27DB-BD31-4B8C-83A1-F6EECF244321}">
                <p14:modId xmlns:p14="http://schemas.microsoft.com/office/powerpoint/2010/main" val="267094249"/>
              </p:ext>
            </p:extLst>
          </p:nvPr>
        </p:nvGraphicFramePr>
        <p:xfrm>
          <a:off x="952581" y="2548940"/>
          <a:ext cx="9668038" cy="2530585"/>
        </p:xfrm>
        <a:graphic>
          <a:graphicData uri="http://schemas.openxmlformats.org/drawingml/2006/table">
            <a:tbl>
              <a:tblPr firstRow="1" bandRow="1">
                <a:noFill/>
                <a:tableStyleId>{A9F3293B-F00F-4A68-A4CE-C4979487E583}</a:tableStyleId>
              </a:tblPr>
              <a:tblGrid>
                <a:gridCol w="4834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1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</a:rPr>
                        <a:t>Jaatus</a:t>
                      </a:r>
                      <a:endParaRPr sz="1600" dirty="0">
                        <a:latin typeface="+mn-lt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>
                          <a:latin typeface="+mn-lt"/>
                        </a:rPr>
                        <a:t>Eitus</a:t>
                      </a:r>
                      <a:endParaRPr sz="1600">
                        <a:latin typeface="+mn-lt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4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Kokkuvõte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(Miks meie argumendid olid selles väitluses tähtsad? Miks Eitus ei suutnud neid ümber lükata?)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Kokkuvõte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(Miks meie argumendid olid selles väitluses tähtsad? Miks Jaatus ei suutnud neid ümber lükata?)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8925" marR="9892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4" name="Google Shape;114;p6"/>
          <p:cNvSpPr txBox="1"/>
          <p:nvPr/>
        </p:nvSpPr>
        <p:spPr>
          <a:xfrm>
            <a:off x="3486901" y="702290"/>
            <a:ext cx="3579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t-EE" sz="1800" dirty="0">
                <a:solidFill>
                  <a:srgbClr val="FF0000"/>
                </a:solidFill>
                <a:latin typeface="+mn-lt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NB! </a:t>
            </a:r>
            <a:r>
              <a:rPr lang="et-EE" sz="1800" dirty="0">
                <a:solidFill>
                  <a:srgbClr val="FF0000"/>
                </a:solidFill>
                <a:latin typeface="+mn-lt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Selle </a:t>
            </a:r>
            <a:r>
              <a:rPr lang="et-EE" sz="1800" dirty="0">
                <a:solidFill>
                  <a:srgbClr val="FF0000"/>
                </a:solidFill>
                <a:latin typeface="+mn-lt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kõne peab Eitus esimesena!</a:t>
            </a:r>
            <a:endParaRPr sz="1800" dirty="0">
              <a:solidFill>
                <a:srgbClr val="FF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Custom 1">
      <a:majorFont>
        <a:latin typeface="Heuristica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228</Words>
  <Application>Microsoft Office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Heuristica</vt:lpstr>
      <vt:lpstr>Questrial</vt:lpstr>
      <vt:lpstr>HK Grotesk</vt:lpstr>
      <vt:lpstr>Merriweather</vt:lpstr>
      <vt:lpstr>Vaitlusselts Kollane</vt:lpstr>
      <vt:lpstr>Keskkoolide formaat</vt:lpstr>
      <vt:lpstr>Keskkoolide väitlusformaat</vt:lpstr>
      <vt:lpstr>1. kõned</vt:lpstr>
      <vt:lpstr>2. kõned</vt:lpstr>
      <vt:lpstr>3. kõned</vt:lpstr>
      <vt:lpstr>Lõpukõned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Keskkoolide formaat</dc:title>
  <dc:creator>Martin Küüsmaa</dc:creator>
  <cp:lastModifiedBy>Karoliine Pruul</cp:lastModifiedBy>
  <cp:revision>3</cp:revision>
  <dcterms:created xsi:type="dcterms:W3CDTF">2015-11-03T08:58:30Z</dcterms:created>
  <dcterms:modified xsi:type="dcterms:W3CDTF">2022-04-13T13:48:41Z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0x010100668C97E39548D0499132677B13C8A7DF</vt:lpwstr>
  </property>
</Properties>
</file>