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embeddedFontLst>
    <p:embeddedFont>
      <p:font typeface="Heuristica" panose="02020703060705020204" pitchFamily="18" charset="0"/>
      <p:boldItalic r:id="rId19"/>
    </p:embeddedFont>
    <p:embeddedFont>
      <p:font typeface="HK Grotesk" panose="00000500000000000000" pitchFamily="50" charset="0"/>
      <p:regular r:id="rId20"/>
    </p:embeddedFont>
    <p:embeddedFont>
      <p:font typeface="Merriweather" panose="00000500000000000000" pitchFamily="2" charset="0"/>
      <p:regular r:id="rId21"/>
      <p:bold r:id="rId22"/>
      <p:italic r:id="rId23"/>
      <p:boldItalic r:id="rId24"/>
    </p:embeddedFont>
    <p:embeddedFont>
      <p:font typeface="Questrial" pitchFamily="2" charset="0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+grzh4+8AUnHoH9XRTZv7alez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e69c5630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e69c5630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3298e6332_0_83"/>
          <p:cNvSpPr txBox="1">
            <a:spLocks noGrp="1"/>
          </p:cNvSpPr>
          <p:nvPr>
            <p:ph type="ctrTitle"/>
          </p:nvPr>
        </p:nvSpPr>
        <p:spPr>
          <a:xfrm>
            <a:off x="719985" y="3314567"/>
            <a:ext cx="88696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" name="Google Shape;11;g113298e6332_0_83"/>
          <p:cNvSpPr txBox="1">
            <a:spLocks noGrp="1"/>
          </p:cNvSpPr>
          <p:nvPr>
            <p:ph type="subTitle" idx="1"/>
          </p:nvPr>
        </p:nvSpPr>
        <p:spPr>
          <a:xfrm>
            <a:off x="720000" y="5340631"/>
            <a:ext cx="5431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utl pilt">
  <p:cSld name="CAPTION_ONLY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13298e6332_0_114"/>
          <p:cNvSpPr>
            <a:spLocks noGrp="1"/>
          </p:cNvSpPr>
          <p:nvPr>
            <p:ph type="pic" idx="2"/>
          </p:nvPr>
        </p:nvSpPr>
        <p:spPr>
          <a:xfrm>
            <a:off x="720000" y="0"/>
            <a:ext cx="1147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g113298e6332_0_114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A7B17"/>
          </p15:clr>
        </p15:guide>
        <p15:guide id="2" pos="453" userDrawn="1">
          <p15:clr>
            <a:srgbClr val="FA7B17"/>
          </p15:clr>
        </p15:guide>
        <p15:guide id="3" pos="7227" userDrawn="1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di pealkiri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298e6332_0_117"/>
          <p:cNvSpPr txBox="1">
            <a:spLocks noGrp="1"/>
          </p:cNvSpPr>
          <p:nvPr>
            <p:ph type="body" idx="1"/>
          </p:nvPr>
        </p:nvSpPr>
        <p:spPr>
          <a:xfrm>
            <a:off x="2098800" y="5833437"/>
            <a:ext cx="79984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estrial"/>
              <a:buNone/>
              <a:defRPr sz="16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5" name="Google Shape;45;g113298e6332_0_117"/>
          <p:cNvSpPr>
            <a:spLocks noGrp="1"/>
          </p:cNvSpPr>
          <p:nvPr>
            <p:ph type="pic" idx="2"/>
          </p:nvPr>
        </p:nvSpPr>
        <p:spPr>
          <a:xfrm>
            <a:off x="720000" y="719200"/>
            <a:ext cx="10752000" cy="5008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g113298e6332_0_117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A7B17"/>
          </p15:clr>
        </p15:guide>
        <p15:guide id="2" pos="453" userDrawn="1">
          <p15:clr>
            <a:srgbClr val="FA7B17"/>
          </p15:clr>
        </p15:guide>
        <p15:guide id="3" pos="7227" userDrawn="1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t">
  <p:cSld name="CAPTION_ONLY_1_1_1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3298e6332_0_121"/>
          <p:cNvSpPr>
            <a:spLocks noGrp="1"/>
          </p:cNvSpPr>
          <p:nvPr>
            <p:ph type="pic" idx="2"/>
          </p:nvPr>
        </p:nvSpPr>
        <p:spPr>
          <a:xfrm>
            <a:off x="720000" y="-167"/>
            <a:ext cx="55208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g113298e6332_0_121"/>
          <p:cNvSpPr/>
          <p:nvPr/>
        </p:nvSpPr>
        <p:spPr>
          <a:xfrm>
            <a:off x="-43567" y="-25700"/>
            <a:ext cx="7632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113298e6332_0_121"/>
          <p:cNvSpPr>
            <a:spLocks noGrp="1"/>
          </p:cNvSpPr>
          <p:nvPr>
            <p:ph type="pic" idx="3"/>
          </p:nvPr>
        </p:nvSpPr>
        <p:spPr>
          <a:xfrm>
            <a:off x="6671300" y="-13067"/>
            <a:ext cx="5520800" cy="688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 1">
  <p:cSld name="TITLE_AND_BODY_2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13298e6332_0_12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g113298e6332_0_125"/>
          <p:cNvSpPr>
            <a:spLocks noGrp="1"/>
          </p:cNvSpPr>
          <p:nvPr>
            <p:ph type="pic" idx="2"/>
          </p:nvPr>
        </p:nvSpPr>
        <p:spPr>
          <a:xfrm>
            <a:off x="720000" y="1553967"/>
            <a:ext cx="10133200" cy="31728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g113298e6332_0_125"/>
          <p:cNvSpPr/>
          <p:nvPr/>
        </p:nvSpPr>
        <p:spPr>
          <a:xfrm>
            <a:off x="0" y="-64200"/>
            <a:ext cx="745600" cy="69219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113298e6332_0_125"/>
          <p:cNvSpPr txBox="1">
            <a:spLocks noGrp="1"/>
          </p:cNvSpPr>
          <p:nvPr>
            <p:ph type="body" idx="1"/>
          </p:nvPr>
        </p:nvSpPr>
        <p:spPr>
          <a:xfrm>
            <a:off x="721900" y="5028367"/>
            <a:ext cx="10133200" cy="12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">
  <p:cSld name="TITLE_AND_BODY_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3298e6332_0_130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g113298e6332_0_130"/>
          <p:cNvSpPr>
            <a:spLocks noGrp="1"/>
          </p:cNvSpPr>
          <p:nvPr>
            <p:ph type="pic" idx="2"/>
          </p:nvPr>
        </p:nvSpPr>
        <p:spPr>
          <a:xfrm>
            <a:off x="720000" y="1553967"/>
            <a:ext cx="10133200" cy="45552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g113298e6332_0_130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Tekst + Pilt">
  <p:cSld name="TITLE_AND_BODY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3298e6332_0_134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113298e6332_0_134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48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Google Shape;63;g113298e6332_0_134"/>
          <p:cNvSpPr>
            <a:spLocks noGrp="1"/>
          </p:cNvSpPr>
          <p:nvPr>
            <p:ph type="pic" idx="2"/>
          </p:nvPr>
        </p:nvSpPr>
        <p:spPr>
          <a:xfrm>
            <a:off x="5963048" y="1553976"/>
            <a:ext cx="4890400" cy="45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g113298e6332_0_134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teksti tulp">
  <p:cSld name="CAPTION_ONL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3298e6332_0_139"/>
          <p:cNvSpPr>
            <a:spLocks noGrp="1"/>
          </p:cNvSpPr>
          <p:nvPr>
            <p:ph type="pic" idx="2"/>
          </p:nvPr>
        </p:nvSpPr>
        <p:spPr>
          <a:xfrm>
            <a:off x="720000" y="0"/>
            <a:ext cx="50664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g113298e6332_0_139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113298e6332_0_139"/>
          <p:cNvSpPr txBox="1">
            <a:spLocks noGrp="1"/>
          </p:cNvSpPr>
          <p:nvPr>
            <p:ph type="body" idx="1"/>
          </p:nvPr>
        </p:nvSpPr>
        <p:spPr>
          <a:xfrm>
            <a:off x="6105289" y="1202067"/>
            <a:ext cx="4748000" cy="49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3298e6332_0_14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1" name="Google Shape;71;g113298e6332_0_143"/>
          <p:cNvSpPr/>
          <p:nvPr/>
        </p:nvSpPr>
        <p:spPr>
          <a:xfrm>
            <a:off x="-11600" y="-25700"/>
            <a:ext cx="731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ja sisu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3298e6332_0_14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g113298e6332_0_14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g113298e6332_0_14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g113298e6332_0_146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g113298e6332_0_14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aotise päis">
  <p:cSld name="SECTION_HEADER_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3298e6332_0_152"/>
          <p:cNvSpPr txBox="1">
            <a:spLocks noGrp="1"/>
          </p:cNvSpPr>
          <p:nvPr>
            <p:ph type="title"/>
          </p:nvPr>
        </p:nvSpPr>
        <p:spPr>
          <a:xfrm>
            <a:off x="831851" y="1709739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g113298e6332_0_152"/>
          <p:cNvSpPr txBox="1"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g113298e6332_0_15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g113298e6332_0_152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g113298e6332_0_15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 + Rahastaja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113298e6332_0_86"/>
          <p:cNvSpPr txBox="1">
            <a:spLocks noGrp="1"/>
          </p:cNvSpPr>
          <p:nvPr>
            <p:ph type="ctrTitle"/>
          </p:nvPr>
        </p:nvSpPr>
        <p:spPr>
          <a:xfrm>
            <a:off x="719985" y="3314567"/>
            <a:ext cx="88696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" name="Google Shape;14;g113298e6332_0_86"/>
          <p:cNvSpPr txBox="1">
            <a:spLocks noGrp="1"/>
          </p:cNvSpPr>
          <p:nvPr>
            <p:ph type="subTitle" idx="1"/>
          </p:nvPr>
        </p:nvSpPr>
        <p:spPr>
          <a:xfrm>
            <a:off x="720000" y="5340631"/>
            <a:ext cx="5431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" name="Google Shape;15;g113298e6332_0_86"/>
          <p:cNvSpPr>
            <a:spLocks noGrp="1"/>
          </p:cNvSpPr>
          <p:nvPr>
            <p:ph type="pic" idx="2"/>
          </p:nvPr>
        </p:nvSpPr>
        <p:spPr>
          <a:xfrm>
            <a:off x="103295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g113298e6332_0_86"/>
          <p:cNvSpPr>
            <a:spLocks noGrp="1"/>
          </p:cNvSpPr>
          <p:nvPr>
            <p:ph type="pic" idx="3"/>
          </p:nvPr>
        </p:nvSpPr>
        <p:spPr>
          <a:xfrm>
            <a:off x="87708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7" name="Google Shape;17;g113298e6332_0_86"/>
          <p:cNvSpPr>
            <a:spLocks noGrp="1"/>
          </p:cNvSpPr>
          <p:nvPr>
            <p:ph type="pic" idx="4"/>
          </p:nvPr>
        </p:nvSpPr>
        <p:spPr>
          <a:xfrm>
            <a:off x="72121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Kollan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13298e6332_0_92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Roheline">
  <p:cSld name="SECTION_HEADER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13298e6332_0_94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Sinine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3298e6332_0_96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13298e6332_0_98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113298e6332_0_98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101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Google Shape;27;g113298e6332_0_98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13298e6332_0_102"/>
          <p:cNvSpPr txBox="1">
            <a:spLocks noGrp="1"/>
          </p:cNvSpPr>
          <p:nvPr>
            <p:ph type="body" idx="1"/>
          </p:nvPr>
        </p:nvSpPr>
        <p:spPr>
          <a:xfrm>
            <a:off x="720000" y="1356200"/>
            <a:ext cx="11056400" cy="47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Google Shape;30;g113298e6332_0_102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  <p15:guide id="2" orient="horz" pos="756" userDrawn="1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2 tulpa">
  <p:cSld name="TITLE_AND_BODY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3298e6332_0_10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g113298e6332_0_105"/>
          <p:cNvSpPr txBox="1">
            <a:spLocks noGrp="1"/>
          </p:cNvSpPr>
          <p:nvPr>
            <p:ph type="body" idx="1"/>
          </p:nvPr>
        </p:nvSpPr>
        <p:spPr>
          <a:xfrm>
            <a:off x="719900" y="1536633"/>
            <a:ext cx="4816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Google Shape;34;g113298e6332_0_105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13298e6332_0_105"/>
          <p:cNvSpPr txBox="1">
            <a:spLocks noGrp="1"/>
          </p:cNvSpPr>
          <p:nvPr>
            <p:ph type="body" idx="2"/>
          </p:nvPr>
        </p:nvSpPr>
        <p:spPr>
          <a:xfrm>
            <a:off x="6036500" y="1536633"/>
            <a:ext cx="4816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ulpa tekst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13298e6332_0_110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113298e6332_0_110"/>
          <p:cNvSpPr txBox="1">
            <a:spLocks noGrp="1"/>
          </p:cNvSpPr>
          <p:nvPr>
            <p:ph type="body" idx="1"/>
          </p:nvPr>
        </p:nvSpPr>
        <p:spPr>
          <a:xfrm>
            <a:off x="720000" y="1369033"/>
            <a:ext cx="5162000" cy="47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Google Shape;39;g113298e6332_0_110"/>
          <p:cNvSpPr txBox="1">
            <a:spLocks noGrp="1"/>
          </p:cNvSpPr>
          <p:nvPr>
            <p:ph type="body" idx="2"/>
          </p:nvPr>
        </p:nvSpPr>
        <p:spPr>
          <a:xfrm>
            <a:off x="6254400" y="1387112"/>
            <a:ext cx="5162000" cy="4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  <p15:guide id="2" orient="horz" pos="756" userDrawn="1">
          <p15:clr>
            <a:srgbClr val="FA7B17"/>
          </p15:clr>
        </p15:guide>
        <p15:guide id="3" orient="horz" pos="3855" userDrawn="1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13298e6332_0_7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113298e6332_0_7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g113298e6332_0_7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579450" y="4297431"/>
            <a:ext cx="7583400" cy="17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lnSpc>
                <a:spcPct val="90000"/>
              </a:lnSpc>
              <a:buSzPct val="100000"/>
            </a:pPr>
            <a:endParaRPr sz="4900" dirty="0">
              <a:latin typeface="+mj-lt"/>
            </a:endParaRPr>
          </a:p>
          <a:p>
            <a:pPr>
              <a:lnSpc>
                <a:spcPct val="90000"/>
              </a:lnSpc>
              <a:buSzPct val="100000"/>
            </a:pPr>
            <a:r>
              <a:rPr lang="et-EE" sz="4900" dirty="0">
                <a:latin typeface="+mj-lt"/>
                <a:ea typeface="Merriweather"/>
                <a:cs typeface="Merriweather"/>
                <a:sym typeface="Merriweather"/>
              </a:rPr>
              <a:t>Kohtunikutöö</a:t>
            </a:r>
            <a:br>
              <a:rPr lang="et-EE" dirty="0">
                <a:latin typeface="+mj-lt"/>
              </a:rPr>
            </a:br>
            <a:r>
              <a:rPr lang="et-EE" sz="2700" b="0" i="0" dirty="0">
                <a:latin typeface="+mn-lt"/>
              </a:rPr>
              <a:t>Eesti Väitlusselts</a:t>
            </a:r>
            <a:endParaRPr sz="2200" b="0" i="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Kõnelejapunktid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42" name="Google Shape;142;p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Kõnelejapunktid peegeldavad iga väitleja individuaalset panust väitlusesse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Neid pannakse samade asjade eest, mille abil võistkonnad väitlusi võidavad, ehk ei panda „ilukõnepunkte“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Kõnelejapunktid pannakse pärast otsuse tegemist, sest otsuse tegemisel selgub ka väitlejate panus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Madalapunktilised võidud (</a:t>
            </a:r>
            <a:r>
              <a:rPr lang="et-EE" sz="2800" i="1" dirty="0">
                <a:latin typeface="+mn-lt"/>
              </a:rPr>
              <a:t>low-point wins</a:t>
            </a:r>
            <a:r>
              <a:rPr lang="et-EE" sz="2800" dirty="0">
                <a:latin typeface="+mn-lt"/>
              </a:rPr>
              <a:t>) on keelatud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Kõige lihtsam on punkte panna alustades kõrgeimast (madalaimast) ja liikudes tugevuselt järgmise juurde, vaadates, kes olid võrdsed jne. Tasub silmas pidada ka teist äärmust, et punktivahed liiga suureks ei läheks.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Märkmete tegemise nipid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48" name="Google Shape;148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Murra paber neljaks või kuueks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Kõned on tulbad, üksteise järel vasakult paremale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Kirjuta märksõnadega kõnelejate peamised mõtted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Kasuta endale arusaadavaid lühendeid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Tõmba nooled ümberlükete juurde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Märgi oma kommentaarid erinevalt (trükitähed/ring ümber/teine värv)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Märgi oluline materjal hiljem arusaadavalt, näiteks tõmba ring ümber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>
            <a:spLocks noGrp="1"/>
          </p:cNvSpPr>
          <p:nvPr>
            <p:ph type="title"/>
          </p:nvPr>
        </p:nvSpPr>
        <p:spPr>
          <a:xfrm>
            <a:off x="1835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l">
              <a:lnSpc>
                <a:spcPct val="90000"/>
              </a:lnSpc>
              <a:buSzPts val="4500"/>
            </a:pPr>
            <a:r>
              <a:rPr lang="et-EE" sz="4200" dirty="0">
                <a:latin typeface="+mj-lt"/>
                <a:ea typeface="Merriweather"/>
                <a:cs typeface="Merriweather"/>
                <a:sym typeface="Merriweather"/>
              </a:rPr>
              <a:t>Tagasiside</a:t>
            </a:r>
            <a:endParaRPr sz="4200" dirty="0">
              <a:latin typeface="+mj-lt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Kui otsus on tehtud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59" name="Google Shape;159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Tagasisidet annab paneeli juht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Kui paneeli juht jäi eri arvamusele, siis peab tagasisidet andma üks kõrvalkohtunikest, st igaüks peab selleks valmis olema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Tagasiside struktuur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65" name="Google Shape;165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Nr 1: Põhjenda, miks konkreetne tiim võitis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Millised argumendid olid olulisimad?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Miks see tiim need argumendid võitis?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Võimalikud tehnilised probleemid (polnud mudelit või ümberlükkeid vasturääkivused jne)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Mis kaotajal puudu jäi? Kuidas oleks saanud vastast võita?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571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None/>
            </a:pPr>
            <a:endParaRPr sz="2000"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Tagasiside struktuur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71" name="Google Shape;17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Nr 2: Mida paremini teha?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Kus jäi selgitustest/põhjendustest puudu?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Kus aitaks teistsugune seletus/lähenemine/loogika?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Strateegilised vead, nt mittereageerimine kõige olulisemale, liiga hiline argument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Nr 3: Üldised nõuanded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Väitlustehnilised (märkmed, vahemärkuste tegemine, kõnede struktuur, </a:t>
            </a:r>
            <a:r>
              <a:rPr lang="et-EE" sz="2800" i="1" dirty="0">
                <a:latin typeface="+mn-lt"/>
                <a:ea typeface="Arial"/>
                <a:cs typeface="Arial"/>
                <a:sym typeface="Arial"/>
              </a:rPr>
              <a:t>signposting</a:t>
            </a: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)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Keelelised (</a:t>
            </a:r>
            <a:r>
              <a:rPr lang="et-EE" sz="2800" i="1" dirty="0">
                <a:latin typeface="+mn-lt"/>
                <a:ea typeface="Arial"/>
                <a:cs typeface="Arial"/>
                <a:sym typeface="Arial"/>
              </a:rPr>
              <a:t>Estonglish</a:t>
            </a: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)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Üldinimlikud (käitumine, naljade kohasus jms)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</a:rPr>
              <a:t>Veel nõuandeid</a:t>
            </a:r>
            <a:endParaRPr dirty="0">
              <a:latin typeface="+mj-lt"/>
            </a:endParaRPr>
          </a:p>
        </p:txBody>
      </p:sp>
      <p:sp>
        <p:nvSpPr>
          <p:cNvPr id="177" name="Google Shape;177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Struktureeri oma tagasiside (nt otsus-seletus-nõuanded)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Mõtle oma tagasiside enne läbi, eriti, kui oled ruumis ainus kohtunik 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Otsuse põhjendus peab väitlejatele selgitama, miks nad selles väitluses võrdluses teiste tiimidega sellise koha said, mitte seda, millest see väitlus oleks pidanud olema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Püüa mõlemale tiimile võrdselt aega kulutada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Anna nõu, mida võistkonnad (ka võitja) paremini saaks teha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Kohtunikust üldiselt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Kohtunik on tavaline maailma asjadest üldjoontes informeeritud inimene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Eriteadmised jätab otsuse tegemisel kõrvale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Kohtuniku otsus põhineb lihtsal inimlikul </a:t>
            </a:r>
            <a:r>
              <a:rPr lang="et-EE" sz="2800" u="sng" dirty="0">
                <a:latin typeface="+mn-lt"/>
              </a:rPr>
              <a:t>loogikal</a:t>
            </a:r>
            <a:r>
              <a:rPr lang="et-EE" sz="2800" dirty="0">
                <a:latin typeface="+mn-lt"/>
              </a:rPr>
              <a:t>: milline võistkond veenis mind kõige paremini?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Juhtkohtunik on üldjuhul ka väitluse juht (</a:t>
            </a:r>
            <a:r>
              <a:rPr lang="et-EE" sz="2800" i="1" dirty="0">
                <a:latin typeface="+mn-lt"/>
              </a:rPr>
              <a:t>spiiker</a:t>
            </a:r>
            <a:r>
              <a:rPr lang="et-EE" sz="2800" dirty="0">
                <a:latin typeface="+mn-lt"/>
              </a:rPr>
              <a:t>), st kontrollib ja suunab kõike ruumis toimuvat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Kohtunikust üldiselt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Väitlust hinnates on kohtunik erapooletu, st jätab kõrvale oma eelistused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teemapool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võistkonnad ja nende liikmed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turniiri edasine käik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0" indent="0">
              <a:lnSpc>
                <a:spcPct val="90000"/>
              </a:lnSpc>
              <a:spcBef>
                <a:spcPts val="375"/>
              </a:spcBef>
              <a:buNone/>
            </a:pP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Kui erapooletu olla pole võimalik, tuleb ennast enne väitlust taandada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oma suhtumist kompenseerida ei ole võimalik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571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None/>
            </a:pPr>
            <a:endParaRPr sz="2000"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69c56308f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Väitluse juhtimine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06" name="Google Shape;106;ge69c56308f_0_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t-EE" sz="1600" b="1" i="1" dirty="0">
                <a:latin typeface="+mj-lt"/>
                <a:ea typeface="Merriweather"/>
                <a:cs typeface="Merriweather"/>
                <a:sym typeface="Merriweather"/>
              </a:rPr>
              <a:t>Enne väitlust</a:t>
            </a:r>
            <a:endParaRPr sz="1600" b="1" i="1" dirty="0">
              <a:latin typeface="+mj-lt"/>
              <a:ea typeface="Merriweather"/>
              <a:cs typeface="Merriweather"/>
              <a:sym typeface="Merriweather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Loo väitlusruumis sõbralik ja turvaline õhkkond!</a:t>
            </a:r>
            <a:endParaRPr sz="1600" dirty="0">
              <a:latin typeface="+mn-lt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Kontrolli, et väitlejad ja kohtunikud on väitluseks valmis ning istuvad õigetel kohtadel!</a:t>
            </a:r>
            <a:endParaRPr sz="1600" dirty="0">
              <a:latin typeface="+mn-lt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Kui vaja, täida kohtunikuleht väitlejate nimedega!</a:t>
            </a:r>
            <a:endParaRPr sz="1600" dirty="0">
              <a:latin typeface="+mn-lt"/>
            </a:endParaRPr>
          </a:p>
          <a:p>
            <a:pPr marL="0" indent="0">
              <a:buNone/>
            </a:pPr>
            <a:endParaRPr sz="1600" dirty="0">
              <a:latin typeface="+mn-lt"/>
            </a:endParaRPr>
          </a:p>
          <a:p>
            <a:pPr marL="0" indent="0">
              <a:buNone/>
            </a:pPr>
            <a:r>
              <a:rPr lang="et-EE" sz="1600" b="1" i="1" dirty="0">
                <a:latin typeface="+mj-lt"/>
                <a:ea typeface="Merriweather"/>
                <a:cs typeface="Merriweather"/>
                <a:sym typeface="Merriweather"/>
              </a:rPr>
              <a:t>Väitluse ajal</a:t>
            </a:r>
            <a:endParaRPr sz="1600" b="1" i="1" dirty="0">
              <a:latin typeface="+mj-lt"/>
              <a:ea typeface="Merriweather"/>
              <a:cs typeface="Merriweather"/>
              <a:sym typeface="Merriweather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Juhata kõned sisse ja välja!</a:t>
            </a:r>
            <a:endParaRPr sz="1600" dirty="0">
              <a:latin typeface="+mn-lt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Taga ajamõõtmine (mõõda ise või leia ajamõõtja)!</a:t>
            </a:r>
            <a:endParaRPr sz="1600" dirty="0">
              <a:latin typeface="+mn-lt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Kuula ja kirjuta väitlus hoolikalt üles!</a:t>
            </a:r>
            <a:endParaRPr sz="1600" dirty="0">
              <a:latin typeface="+mn-lt"/>
            </a:endParaRPr>
          </a:p>
          <a:p>
            <a:pPr marL="0" indent="0">
              <a:buNone/>
            </a:pPr>
            <a:endParaRPr sz="1600" dirty="0">
              <a:latin typeface="+mn-lt"/>
            </a:endParaRPr>
          </a:p>
          <a:p>
            <a:pPr marL="0" indent="0">
              <a:buNone/>
            </a:pPr>
            <a:r>
              <a:rPr lang="et-EE" sz="1600" b="1" i="1" dirty="0">
                <a:latin typeface="+mj-lt"/>
                <a:ea typeface="Merriweather"/>
                <a:cs typeface="Merriweather"/>
                <a:sym typeface="Merriweather"/>
              </a:rPr>
              <a:t>Pärast väitlust</a:t>
            </a:r>
            <a:endParaRPr sz="1600" b="1" i="1" dirty="0">
              <a:latin typeface="+mj-lt"/>
              <a:ea typeface="Merriweather"/>
              <a:cs typeface="Merriweather"/>
              <a:sym typeface="Merriweather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Täna väitlejaid väitluse eest, kuid palu neil otsuse tegemise ajaks ruumist lahkuda!</a:t>
            </a:r>
            <a:endParaRPr sz="1600" dirty="0">
              <a:latin typeface="+mn-lt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Mõtle oma otsus läbi ja täida kohtunikuleht (võit, kaotus ja spiikripunktid) ning toimeta see turniiridirektorini ENNE tagasisidet!</a:t>
            </a:r>
            <a:endParaRPr sz="1600" dirty="0">
              <a:latin typeface="+mn-lt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Selgita oma otsust ja anna tagasisidet!</a:t>
            </a:r>
            <a:endParaRPr sz="1600" dirty="0">
              <a:latin typeface="+mn-lt"/>
            </a:endParaRPr>
          </a:p>
          <a:p>
            <a:pPr indent="-323850">
              <a:buSzPts val="1500"/>
              <a:buAutoNum type="arabicParenR"/>
            </a:pPr>
            <a:r>
              <a:rPr lang="et-EE" sz="1600" dirty="0">
                <a:latin typeface="+mn-lt"/>
              </a:rPr>
              <a:t>Loo sõbralik ning hariv õhkkond kõigile osalistele, k.a kaotajatele!</a:t>
            </a:r>
            <a:endParaRPr sz="16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Tehnilised otsused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Väitlus on reeglitega sport, kohtunik hindab järgnevaid aspekte: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rollitäitmist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sisu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stiili (otsustav ainult siis, kui sisu on võrdne)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Rollitäitmine on vajalik sisu edastamiseks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Stiil aitab samuti sisu edastada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Tehnilised otsused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Väitluses on keelatud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valel teemal väitlemine (“orav”)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ebaausad definitsioonid ja plaanid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samal poolel väitleva kõneleja või võistkonnaga vastuollu minemine (“nuga”)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ebaviisakas, sh solvav kõnepruuk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KK-formaadis: oma teemapoolega vastuollu minemine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Ükski reeglite rikkumine ei too kaasa automaatset kaotust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Sisulised otsused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24" name="Google Shape;124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</a:pPr>
            <a:r>
              <a:rPr lang="et-EE" sz="2800" dirty="0">
                <a:latin typeface="+mn-lt"/>
              </a:rPr>
              <a:t>Enamikes väitlustest otsustab tulemuse võistkondade suutlikkus oma teemapoolt paremini tõestada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sz="2800" dirty="0">
                <a:latin typeface="+mn-lt"/>
              </a:rPr>
              <a:t>Kohtuniku ülesanne on aru saada, mida väitlejad räägivad ja kuidas esitatud materjal ülejäänud väitluses toimuvaga seostub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sz="2800" dirty="0">
                <a:latin typeface="+mn-lt"/>
              </a:rPr>
              <a:t>Vahel õnnestub seda teha väitluse ajal, keerulisematel juhtudel tuleb väitlus tervenisti pärast selle lõppu lahti harutada</a:t>
            </a:r>
            <a:endParaRPr sz="2800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Sisulised otsused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30" name="Google Shape;130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Kohtuniku küsimused pärast väitlust: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Mis oli põhiline, mida see tiim/väitleja rääkis?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Mida vastased selle vastu ütlesid?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Kumb pool selles küsimuses peale jääb?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571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None/>
            </a:pP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Milline punkt/vaidlusküsimus on olulisem?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■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Kas väitlejad selgitasid olulisust?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■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Kas olulisus tuleneb sisu olemusest?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571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None/>
            </a:pP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Neile küsimustele vastates mõtleb hea kohtunik alati kohe “Miks?” ☺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0" indent="0">
              <a:lnSpc>
                <a:spcPct val="90000"/>
              </a:lnSpc>
              <a:spcBef>
                <a:spcPts val="750"/>
              </a:spcBef>
              <a:buNone/>
            </a:pPr>
            <a:endParaRPr sz="20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+mj-lt"/>
                <a:ea typeface="Merriweather"/>
                <a:cs typeface="Merriweather"/>
                <a:sym typeface="Merriweather"/>
              </a:rPr>
              <a:t>Töö paneelis</a:t>
            </a:r>
            <a:endParaRPr dirty="0">
              <a:latin typeface="+mj-lt"/>
              <a:ea typeface="Merriweather"/>
              <a:cs typeface="Merriweather"/>
              <a:sym typeface="Merriweather"/>
            </a:endParaRPr>
          </a:p>
        </p:txBody>
      </p:sp>
      <p:sp>
        <p:nvSpPr>
          <p:cNvPr id="136" name="Google Shape;136;p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Paneeli tööd juhib juhtkohtunik</a:t>
            </a:r>
            <a:endParaRPr sz="2800" dirty="0"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Paneeli eesmärk on tagada parim otsus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Ka vähem kogenud kohtuniku panus on oluline, sest iga inimene on paratamatult subjektiivne ega suuda kõike tähele panna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+mn-lt"/>
              </a:rPr>
              <a:t>Paneeli töö peab olema kaasav</a:t>
            </a:r>
            <a:endParaRPr sz="2800" dirty="0">
              <a:latin typeface="+mn-lt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+mn-lt"/>
                <a:ea typeface="Arial"/>
                <a:cs typeface="Arial"/>
                <a:sym typeface="Arial"/>
              </a:rPr>
              <a:t>Ideaalne paneeli juht suunab teiste paneeliliikmete arutelu nii, et sünnib otsus tema valitud loogikat järgides, sekkudes ise ainult selleks, et vestlust õigetes raamides hoida</a:t>
            </a:r>
            <a:endParaRPr sz="2800" dirty="0">
              <a:latin typeface="+mn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itlusselts Kollane">
  <a:themeElements>
    <a:clrScheme name="Vaitluselt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5D773"/>
      </a:accent1>
      <a:accent2>
        <a:srgbClr val="D4E8FF"/>
      </a:accent2>
      <a:accent3>
        <a:srgbClr val="D3FFDD"/>
      </a:accent3>
      <a:accent4>
        <a:srgbClr val="FFD7BE"/>
      </a:accent4>
      <a:accent5>
        <a:srgbClr val="A698FF"/>
      </a:accent5>
      <a:accent6>
        <a:srgbClr val="EF6474"/>
      </a:accent6>
      <a:hlink>
        <a:srgbClr val="A698FF"/>
      </a:hlink>
      <a:folHlink>
        <a:srgbClr val="A698FF"/>
      </a:folHlink>
    </a:clrScheme>
    <a:fontScheme name="Custom 1">
      <a:majorFont>
        <a:latin typeface="Heuristica"/>
        <a:ea typeface=""/>
        <a:cs typeface=""/>
      </a:majorFont>
      <a:minorFont>
        <a:latin typeface="HK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792</Words>
  <Application>Microsoft Office PowerPoint</Application>
  <PresentationFormat>Widescreen</PresentationFormat>
  <Paragraphs>106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Questrial</vt:lpstr>
      <vt:lpstr>Heuristica</vt:lpstr>
      <vt:lpstr>HK Grotesk</vt:lpstr>
      <vt:lpstr>Merriweather</vt:lpstr>
      <vt:lpstr>Vaitlusselts Kollane</vt:lpstr>
      <vt:lpstr> Kohtunikutöö Eesti Väitlusselts</vt:lpstr>
      <vt:lpstr>Kohtunikust üldiselt</vt:lpstr>
      <vt:lpstr>Kohtunikust üldiselt</vt:lpstr>
      <vt:lpstr>Väitluse juhtimine</vt:lpstr>
      <vt:lpstr>Tehnilised otsused</vt:lpstr>
      <vt:lpstr>Tehnilised otsused</vt:lpstr>
      <vt:lpstr>Sisulised otsused</vt:lpstr>
      <vt:lpstr>Sisulised otsused</vt:lpstr>
      <vt:lpstr>Töö paneelis</vt:lpstr>
      <vt:lpstr>Kõnelejapunktid</vt:lpstr>
      <vt:lpstr>Märkmete tegemise nipid</vt:lpstr>
      <vt:lpstr>Tagasiside</vt:lpstr>
      <vt:lpstr>Kui otsus on tehtud</vt:lpstr>
      <vt:lpstr>Tagasiside struktuur</vt:lpstr>
      <vt:lpstr>Tagasiside struktuur</vt:lpstr>
      <vt:lpstr>Veel nõuandeid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Kohtunikutöö Eesti Väitlusselts</dc:title>
  <dc:creator>Ann</dc:creator>
  <cp:lastModifiedBy>Karoliine Pruul</cp:lastModifiedBy>
  <cp:revision>2</cp:revision>
  <dcterms:created xsi:type="dcterms:W3CDTF">2015-04-15T06:13:13Z</dcterms:created>
  <dcterms:modified xsi:type="dcterms:W3CDTF">2022-04-13T14:12:30Z</dcterms:modified>
</cp:coreProperties>
</file>