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Heuristica" panose="02020703060705020204" pitchFamily="18" charset="0"/>
      <p:boldItalic r:id="rId9"/>
    </p:embeddedFont>
    <p:embeddedFont>
      <p:font typeface="HK Grotesk" panose="00000500000000000000" pitchFamily="50" charset="0"/>
      <p:regular r:id="rId10"/>
    </p:embeddedFont>
    <p:embeddedFont>
      <p:font typeface="Merriweather" panose="00000500000000000000" pitchFamily="2" charset="0"/>
      <p:regular r:id="rId11"/>
      <p:bold r:id="rId12"/>
      <p:italic r:id="rId13"/>
      <p:boldItalic r:id="rId14"/>
    </p:embeddedFont>
    <p:embeddedFont>
      <p:font typeface="Questrial" panose="020B0604020202020204" charset="0"/>
      <p:regular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4" d="100"/>
          <a:sy n="134" d="100"/>
        </p:scale>
        <p:origin x="9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e40282822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e40282822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e402828223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e402828223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e40282822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e40282822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e40282822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e40282822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e402828223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e402828223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aslaid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539989" y="2485925"/>
            <a:ext cx="6652200" cy="14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Font typeface="Merriweather"/>
              <a:buNone/>
              <a:defRPr sz="4200" b="1" i="1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540000" y="4005473"/>
            <a:ext cx="40737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Questrial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inutl pilt">
  <p:cSld name="CAPTION_ONLY_1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>
            <a:spLocks noGrp="1"/>
          </p:cNvSpPr>
          <p:nvPr>
            <p:ph type="pic" idx="2"/>
          </p:nvPr>
        </p:nvSpPr>
        <p:spPr>
          <a:xfrm>
            <a:off x="540000" y="0"/>
            <a:ext cx="860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42" name="Google Shape;42;p11"/>
          <p:cNvSpPr/>
          <p:nvPr/>
        </p:nvSpPr>
        <p:spPr>
          <a:xfrm>
            <a:off x="-19275" y="-19275"/>
            <a:ext cx="559200" cy="51627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67">
          <p15:clr>
            <a:srgbClr val="FA7B17"/>
          </p15:clr>
        </p15:guide>
        <p15:guide id="2" pos="340">
          <p15:clr>
            <a:srgbClr val="FA7B17"/>
          </p15:clr>
        </p15:guide>
        <p15:guide id="3" pos="5420">
          <p15:clr>
            <a:srgbClr val="FA7B17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lt + Pildi pealkiri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>
            <a:spLocks noGrp="1"/>
          </p:cNvSpPr>
          <p:nvPr>
            <p:ph type="body" idx="1"/>
          </p:nvPr>
        </p:nvSpPr>
        <p:spPr>
          <a:xfrm>
            <a:off x="1574100" y="4375078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Questrial"/>
              <a:buNone/>
              <a:defRPr sz="1600" i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/>
          </a:p>
        </p:txBody>
      </p:sp>
      <p:sp>
        <p:nvSpPr>
          <p:cNvPr id="45" name="Google Shape;45;p12"/>
          <p:cNvSpPr>
            <a:spLocks noGrp="1"/>
          </p:cNvSpPr>
          <p:nvPr>
            <p:ph type="pic" idx="2"/>
          </p:nvPr>
        </p:nvSpPr>
        <p:spPr>
          <a:xfrm>
            <a:off x="540000" y="539400"/>
            <a:ext cx="8064000" cy="3756600"/>
          </a:xfrm>
          <a:prstGeom prst="rect">
            <a:avLst/>
          </a:prstGeom>
          <a:noFill/>
          <a:ln>
            <a:noFill/>
          </a:ln>
        </p:spPr>
      </p:sp>
      <p:sp>
        <p:nvSpPr>
          <p:cNvPr id="46" name="Google Shape;46;p12"/>
          <p:cNvSpPr/>
          <p:nvPr/>
        </p:nvSpPr>
        <p:spPr>
          <a:xfrm>
            <a:off x="-19275" y="-19275"/>
            <a:ext cx="559200" cy="51627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67">
          <p15:clr>
            <a:srgbClr val="FA7B17"/>
          </p15:clr>
        </p15:guide>
        <p15:guide id="2" pos="340">
          <p15:clr>
            <a:srgbClr val="FA7B17"/>
          </p15:clr>
        </p15:guide>
        <p15:guide id="3" pos="5420">
          <p15:clr>
            <a:srgbClr val="FA7B17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lt + Pilt">
  <p:cSld name="CAPTION_ONLY_1_1_1">
    <p:bg>
      <p:bgPr>
        <a:solidFill>
          <a:schemeClr val="lt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3"/>
          <p:cNvSpPr>
            <a:spLocks noGrp="1"/>
          </p:cNvSpPr>
          <p:nvPr>
            <p:ph type="pic" idx="2"/>
          </p:nvPr>
        </p:nvSpPr>
        <p:spPr>
          <a:xfrm>
            <a:off x="540000" y="-125"/>
            <a:ext cx="41406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49" name="Google Shape;49;p13"/>
          <p:cNvSpPr/>
          <p:nvPr/>
        </p:nvSpPr>
        <p:spPr>
          <a:xfrm>
            <a:off x="-32675" y="-19275"/>
            <a:ext cx="572400" cy="51627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3"/>
          <p:cNvSpPr>
            <a:spLocks noGrp="1"/>
          </p:cNvSpPr>
          <p:nvPr>
            <p:ph type="pic" idx="3"/>
          </p:nvPr>
        </p:nvSpPr>
        <p:spPr>
          <a:xfrm>
            <a:off x="5003475" y="-9800"/>
            <a:ext cx="4140600" cy="51627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40">
          <p15:clr>
            <a:srgbClr val="FA7B17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kiri + Pilt 1">
  <p:cSld name="TITLE_AND_BODY_2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4"/>
          <p:cNvSpPr txBox="1">
            <a:spLocks noGrp="1"/>
          </p:cNvSpPr>
          <p:nvPr>
            <p:ph type="title"/>
          </p:nvPr>
        </p:nvSpPr>
        <p:spPr>
          <a:xfrm>
            <a:off x="540000" y="445025"/>
            <a:ext cx="7290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Merriweather"/>
              <a:buNone/>
              <a:defRPr sz="2700" b="1" i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>
            <a:spLocks noGrp="1"/>
          </p:cNvSpPr>
          <p:nvPr>
            <p:ph type="pic" idx="2"/>
          </p:nvPr>
        </p:nvSpPr>
        <p:spPr>
          <a:xfrm>
            <a:off x="540000" y="1165475"/>
            <a:ext cx="7599900" cy="2379600"/>
          </a:xfrm>
          <a:prstGeom prst="rect">
            <a:avLst/>
          </a:prstGeom>
          <a:noFill/>
          <a:ln>
            <a:noFill/>
          </a:ln>
        </p:spPr>
      </p:sp>
      <p:sp>
        <p:nvSpPr>
          <p:cNvPr id="54" name="Google Shape;54;p14"/>
          <p:cNvSpPr/>
          <p:nvPr/>
        </p:nvSpPr>
        <p:spPr>
          <a:xfrm>
            <a:off x="0" y="-48150"/>
            <a:ext cx="559200" cy="5191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4"/>
          <p:cNvSpPr txBox="1">
            <a:spLocks noGrp="1"/>
          </p:cNvSpPr>
          <p:nvPr>
            <p:ph type="body" idx="1"/>
          </p:nvPr>
        </p:nvSpPr>
        <p:spPr>
          <a:xfrm>
            <a:off x="541425" y="3771275"/>
            <a:ext cx="7599900" cy="9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kiri + Pilt">
  <p:cSld name="TITLE_AND_BODY_2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>
            <a:spLocks noGrp="1"/>
          </p:cNvSpPr>
          <p:nvPr>
            <p:ph type="title"/>
          </p:nvPr>
        </p:nvSpPr>
        <p:spPr>
          <a:xfrm>
            <a:off x="540000" y="445025"/>
            <a:ext cx="7290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Merriweather"/>
              <a:buNone/>
              <a:defRPr sz="2700" b="1" i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5"/>
          <p:cNvSpPr>
            <a:spLocks noGrp="1"/>
          </p:cNvSpPr>
          <p:nvPr>
            <p:ph type="pic" idx="2"/>
          </p:nvPr>
        </p:nvSpPr>
        <p:spPr>
          <a:xfrm>
            <a:off x="540000" y="1165475"/>
            <a:ext cx="7599900" cy="3416400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p15"/>
          <p:cNvSpPr/>
          <p:nvPr/>
        </p:nvSpPr>
        <p:spPr>
          <a:xfrm>
            <a:off x="-19275" y="-19275"/>
            <a:ext cx="559200" cy="51627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40">
          <p15:clr>
            <a:srgbClr val="FA7B17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kiri + Tekst + Pilt">
  <p:cSld name="TITLE_AND_BODY_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>
            <a:spLocks noGrp="1"/>
          </p:cNvSpPr>
          <p:nvPr>
            <p:ph type="title"/>
          </p:nvPr>
        </p:nvSpPr>
        <p:spPr>
          <a:xfrm>
            <a:off x="540000" y="445025"/>
            <a:ext cx="7290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Merriweather"/>
              <a:buNone/>
              <a:defRPr sz="2700" b="1" i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body" idx="1"/>
          </p:nvPr>
        </p:nvSpPr>
        <p:spPr>
          <a:xfrm>
            <a:off x="540000" y="1152475"/>
            <a:ext cx="3667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4472286" y="1165482"/>
            <a:ext cx="3667800" cy="34164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/>
          <p:nvPr/>
        </p:nvSpPr>
        <p:spPr>
          <a:xfrm>
            <a:off x="-19275" y="-19275"/>
            <a:ext cx="559200" cy="51627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40">
          <p15:clr>
            <a:srgbClr val="FA7B17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lt + teksti tulp">
  <p:cSld name="CAPTION_ONLY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>
            <a:spLocks noGrp="1"/>
          </p:cNvSpPr>
          <p:nvPr>
            <p:ph type="pic" idx="2"/>
          </p:nvPr>
        </p:nvSpPr>
        <p:spPr>
          <a:xfrm>
            <a:off x="540000" y="0"/>
            <a:ext cx="37998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17"/>
          <p:cNvSpPr/>
          <p:nvPr/>
        </p:nvSpPr>
        <p:spPr>
          <a:xfrm>
            <a:off x="-19275" y="-19275"/>
            <a:ext cx="559200" cy="51627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1"/>
          </p:nvPr>
        </p:nvSpPr>
        <p:spPr>
          <a:xfrm>
            <a:off x="4578967" y="901550"/>
            <a:ext cx="3561000" cy="36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40">
          <p15:clr>
            <a:srgbClr val="FA7B17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1" name="Google Shape;71;p18"/>
          <p:cNvSpPr/>
          <p:nvPr/>
        </p:nvSpPr>
        <p:spPr>
          <a:xfrm>
            <a:off x="-8700" y="-19275"/>
            <a:ext cx="548700" cy="51627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kiri ja sisu" type="obj">
  <p:cSld name="OBJEC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aslaid + Rahastaja">
  <p:cSld name="TITLE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ctrTitle"/>
          </p:nvPr>
        </p:nvSpPr>
        <p:spPr>
          <a:xfrm>
            <a:off x="539989" y="2485925"/>
            <a:ext cx="6652200" cy="14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Font typeface="Merriweather"/>
              <a:buNone/>
              <a:defRPr sz="4200" b="1" i="1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540000" y="4005473"/>
            <a:ext cx="40737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Questrial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5" name="Google Shape;15;p3"/>
          <p:cNvSpPr>
            <a:spLocks noGrp="1"/>
          </p:cNvSpPr>
          <p:nvPr>
            <p:ph type="pic" idx="2"/>
          </p:nvPr>
        </p:nvSpPr>
        <p:spPr>
          <a:xfrm>
            <a:off x="7747125" y="3813725"/>
            <a:ext cx="738300" cy="738300"/>
          </a:xfrm>
          <a:prstGeom prst="rect">
            <a:avLst/>
          </a:prstGeom>
          <a:noFill/>
          <a:ln>
            <a:noFill/>
          </a:ln>
        </p:spPr>
      </p:sp>
      <p:sp>
        <p:nvSpPr>
          <p:cNvPr id="16" name="Google Shape;16;p3"/>
          <p:cNvSpPr>
            <a:spLocks noGrp="1"/>
          </p:cNvSpPr>
          <p:nvPr>
            <p:ph type="pic" idx="3"/>
          </p:nvPr>
        </p:nvSpPr>
        <p:spPr>
          <a:xfrm>
            <a:off x="6578100" y="3813725"/>
            <a:ext cx="738300" cy="738300"/>
          </a:xfrm>
          <a:prstGeom prst="rect">
            <a:avLst/>
          </a:prstGeom>
          <a:noFill/>
          <a:ln>
            <a:noFill/>
          </a:ln>
        </p:spPr>
      </p:sp>
      <p:sp>
        <p:nvSpPr>
          <p:cNvPr id="17" name="Google Shape;17;p3"/>
          <p:cNvSpPr>
            <a:spLocks noGrp="1"/>
          </p:cNvSpPr>
          <p:nvPr>
            <p:ph type="pic" idx="4"/>
          </p:nvPr>
        </p:nvSpPr>
        <p:spPr>
          <a:xfrm>
            <a:off x="5409075" y="3813725"/>
            <a:ext cx="738300" cy="7383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heslaid - Kollane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erriweather"/>
              <a:buNone/>
              <a:defRPr sz="3600" b="1" i="1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heslaid - Roheline">
  <p:cSld name="SECTION_HEADER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erriweather"/>
              <a:buNone/>
              <a:defRPr sz="3600" b="1" i="1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heslaid - Sinine">
  <p:cSld name="SECTION_HEADER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erriweather"/>
              <a:buNone/>
              <a:defRPr sz="3600" b="1" i="1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>
            <a:spLocks noGrp="1"/>
          </p:cNvSpPr>
          <p:nvPr>
            <p:ph type="title"/>
          </p:nvPr>
        </p:nvSpPr>
        <p:spPr>
          <a:xfrm>
            <a:off x="540000" y="445025"/>
            <a:ext cx="7290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Merriweather"/>
              <a:buNone/>
              <a:defRPr sz="2700" b="1" i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body" idx="1"/>
          </p:nvPr>
        </p:nvSpPr>
        <p:spPr>
          <a:xfrm>
            <a:off x="540000" y="1152475"/>
            <a:ext cx="75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7" name="Google Shape;27;p7"/>
          <p:cNvSpPr/>
          <p:nvPr/>
        </p:nvSpPr>
        <p:spPr>
          <a:xfrm>
            <a:off x="-19275" y="-19275"/>
            <a:ext cx="559200" cy="51627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">
  <p:cSld name="TITLE_AND_BODY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540000" y="1017150"/>
            <a:ext cx="8292300" cy="35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0" name="Google Shape;30;p8"/>
          <p:cNvSpPr/>
          <p:nvPr/>
        </p:nvSpPr>
        <p:spPr>
          <a:xfrm>
            <a:off x="-19275" y="-19275"/>
            <a:ext cx="559200" cy="51627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40">
          <p15:clr>
            <a:srgbClr val="FA7B17"/>
          </p15:clr>
        </p15:guide>
        <p15:guide id="2" orient="horz" pos="567">
          <p15:clr>
            <a:srgbClr val="FA7B17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kiri + 2 tulpa">
  <p:cSld name="TITLE_AND_BODY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540000" y="445025"/>
            <a:ext cx="7290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Merriweather"/>
              <a:buNone/>
              <a:defRPr sz="2700" b="1" i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539925" y="1152475"/>
            <a:ext cx="3612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4" name="Google Shape;34;p9"/>
          <p:cNvSpPr/>
          <p:nvPr/>
        </p:nvSpPr>
        <p:spPr>
          <a:xfrm>
            <a:off x="-19275" y="-19275"/>
            <a:ext cx="559200" cy="51627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2"/>
          </p:nvPr>
        </p:nvSpPr>
        <p:spPr>
          <a:xfrm>
            <a:off x="4527375" y="1152475"/>
            <a:ext cx="3612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40">
          <p15:clr>
            <a:srgbClr val="FA7B17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tulpa tekst">
  <p:cSld name="TITLE_AND_BODY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/>
          <p:nvPr/>
        </p:nvSpPr>
        <p:spPr>
          <a:xfrm>
            <a:off x="-19275" y="-19275"/>
            <a:ext cx="559200" cy="51627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540000" y="1026775"/>
            <a:ext cx="3871500" cy="35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4690800" y="1040334"/>
            <a:ext cx="3871500" cy="35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40">
          <p15:clr>
            <a:srgbClr val="FA7B17"/>
          </p15:clr>
        </p15:guide>
        <p15:guide id="2" orient="horz" pos="567">
          <p15:clr>
            <a:srgbClr val="FA7B17"/>
          </p15:clr>
        </p15:guide>
        <p15:guide id="3" orient="horz" pos="2891">
          <p15:clr>
            <a:srgbClr val="FA7B17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0"/>
          <p:cNvSpPr txBox="1">
            <a:spLocks noGrp="1"/>
          </p:cNvSpPr>
          <p:nvPr>
            <p:ph type="ctrTitle"/>
          </p:nvPr>
        </p:nvSpPr>
        <p:spPr>
          <a:xfrm>
            <a:off x="539989" y="2485925"/>
            <a:ext cx="6652200" cy="1467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latin typeface="+mj-lt"/>
                <a:ea typeface="Merriweather"/>
                <a:cs typeface="Merriweather"/>
                <a:sym typeface="Merriweather"/>
              </a:rPr>
              <a:t>Esimene</a:t>
            </a:r>
            <a:r>
              <a:rPr lang="en-GB" dirty="0">
                <a:latin typeface="+mj-lt"/>
                <a:ea typeface="Merriweather"/>
                <a:cs typeface="Merriweather"/>
                <a:sym typeface="Merriweather"/>
              </a:rPr>
              <a:t> </a:t>
            </a:r>
            <a:r>
              <a:rPr lang="en-GB" dirty="0" err="1">
                <a:latin typeface="+mj-lt"/>
                <a:ea typeface="Merriweather"/>
                <a:cs typeface="Merriweather"/>
                <a:sym typeface="Merriweather"/>
              </a:rPr>
              <a:t>valitsus</a:t>
            </a:r>
            <a:endParaRPr dirty="0">
              <a:latin typeface="+mj-lt"/>
              <a:ea typeface="Merriweather"/>
              <a:cs typeface="Merriweather"/>
              <a:sym typeface="Merriweather"/>
            </a:endParaRPr>
          </a:p>
        </p:txBody>
      </p:sp>
      <p:sp>
        <p:nvSpPr>
          <p:cNvPr id="83" name="Google Shape;83;p20"/>
          <p:cNvSpPr txBox="1">
            <a:spLocks noGrp="1"/>
          </p:cNvSpPr>
          <p:nvPr>
            <p:ph type="subTitle" idx="1"/>
          </p:nvPr>
        </p:nvSpPr>
        <p:spPr>
          <a:xfrm>
            <a:off x="540000" y="4005473"/>
            <a:ext cx="40737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latin typeface="+mn-lt"/>
              </a:rPr>
              <a:t>Ülikoolide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väitlusformaat</a:t>
            </a:r>
            <a:endParaRPr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1"/>
          <p:cNvSpPr txBox="1">
            <a:spLocks noGrp="1"/>
          </p:cNvSpPr>
          <p:nvPr>
            <p:ph type="title"/>
          </p:nvPr>
        </p:nvSpPr>
        <p:spPr>
          <a:xfrm>
            <a:off x="540000" y="445025"/>
            <a:ext cx="72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latin typeface="+mj-lt"/>
                <a:ea typeface="Merriweather"/>
                <a:cs typeface="Merriweather"/>
                <a:sym typeface="Merriweather"/>
              </a:rPr>
              <a:t>Positsioon</a:t>
            </a:r>
            <a:endParaRPr dirty="0">
              <a:latin typeface="+mj-lt"/>
              <a:ea typeface="Merriweather"/>
              <a:cs typeface="Merriweather"/>
              <a:sym typeface="Merriweather"/>
            </a:endParaRPr>
          </a:p>
        </p:txBody>
      </p:sp>
      <p:sp>
        <p:nvSpPr>
          <p:cNvPr id="89" name="Google Shape;89;p21"/>
          <p:cNvSpPr txBox="1">
            <a:spLocks noGrp="1"/>
          </p:cNvSpPr>
          <p:nvPr>
            <p:ph type="body" idx="1"/>
          </p:nvPr>
        </p:nvSpPr>
        <p:spPr>
          <a:xfrm>
            <a:off x="540000" y="1152475"/>
            <a:ext cx="75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-GB" dirty="0" err="1">
                <a:latin typeface="+mn-lt"/>
              </a:rPr>
              <a:t>Esimene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valitsus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teeb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väitluses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kõnesid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esimesena</a:t>
            </a:r>
            <a:endParaRPr dirty="0">
              <a:latin typeface="+mn-l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-GB" dirty="0" err="1">
                <a:latin typeface="+mn-lt"/>
              </a:rPr>
              <a:t>Väitleb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teema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poolt</a:t>
            </a:r>
            <a:r>
              <a:rPr lang="en-GB" dirty="0">
                <a:latin typeface="+mn-lt"/>
              </a:rPr>
              <a:t> (“</a:t>
            </a:r>
            <a:r>
              <a:rPr lang="en-GB" dirty="0" err="1">
                <a:latin typeface="+mn-lt"/>
              </a:rPr>
              <a:t>jaatab</a:t>
            </a:r>
            <a:r>
              <a:rPr lang="en-GB" dirty="0">
                <a:latin typeface="+mn-lt"/>
              </a:rPr>
              <a:t>” </a:t>
            </a:r>
            <a:r>
              <a:rPr lang="en-GB" dirty="0" err="1">
                <a:latin typeface="+mn-lt"/>
              </a:rPr>
              <a:t>teemat</a:t>
            </a:r>
            <a:r>
              <a:rPr lang="en-GB" dirty="0">
                <a:latin typeface="+mn-lt"/>
              </a:rPr>
              <a:t>)</a:t>
            </a:r>
            <a:endParaRPr dirty="0">
              <a:latin typeface="+mn-l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-GB" dirty="0" err="1">
                <a:latin typeface="+mn-lt"/>
              </a:rPr>
              <a:t>Peamised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eesmärgid</a:t>
            </a:r>
            <a:r>
              <a:rPr lang="en-GB" dirty="0">
                <a:latin typeface="+mn-lt"/>
              </a:rPr>
              <a:t>:</a:t>
            </a:r>
            <a:endParaRPr dirty="0">
              <a:latin typeface="+mn-lt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Väitluse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ülesseadmine</a:t>
            </a:r>
            <a:endParaRPr dirty="0">
              <a:latin typeface="+mn-lt"/>
              <a:ea typeface="Arial"/>
              <a:cs typeface="Arial"/>
              <a:sym typeface="Arial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Jaatava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poole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argumentide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tegemine</a:t>
            </a:r>
            <a:endParaRPr dirty="0">
              <a:latin typeface="+mn-lt"/>
              <a:ea typeface="Arial"/>
              <a:cs typeface="Arial"/>
              <a:sym typeface="Arial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Esimesele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opositsioonile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vastamine</a:t>
            </a:r>
            <a:endParaRPr dirty="0">
              <a:latin typeface="+mn-lt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2"/>
          <p:cNvSpPr txBox="1">
            <a:spLocks noGrp="1"/>
          </p:cNvSpPr>
          <p:nvPr>
            <p:ph type="title"/>
          </p:nvPr>
        </p:nvSpPr>
        <p:spPr>
          <a:xfrm>
            <a:off x="540000" y="445025"/>
            <a:ext cx="72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latin typeface="+mj-lt"/>
                <a:ea typeface="Merriweather"/>
                <a:cs typeface="Merriweather"/>
                <a:sym typeface="Merriweather"/>
              </a:rPr>
              <a:t>Rolli</a:t>
            </a:r>
            <a:r>
              <a:rPr lang="en-GB" dirty="0">
                <a:latin typeface="+mj-lt"/>
                <a:ea typeface="Merriweather"/>
                <a:cs typeface="Merriweather"/>
                <a:sym typeface="Merriweather"/>
              </a:rPr>
              <a:t> </a:t>
            </a:r>
            <a:r>
              <a:rPr lang="en-GB" dirty="0" err="1">
                <a:latin typeface="+mj-lt"/>
                <a:ea typeface="Merriweather"/>
                <a:cs typeface="Merriweather"/>
                <a:sym typeface="Merriweather"/>
              </a:rPr>
              <a:t>täitmine</a:t>
            </a:r>
            <a:endParaRPr dirty="0">
              <a:latin typeface="+mj-lt"/>
              <a:ea typeface="Merriweather"/>
              <a:cs typeface="Merriweather"/>
              <a:sym typeface="Merriweather"/>
            </a:endParaRPr>
          </a:p>
        </p:txBody>
      </p:sp>
      <p:sp>
        <p:nvSpPr>
          <p:cNvPr id="95" name="Google Shape;95;p22"/>
          <p:cNvSpPr txBox="1">
            <a:spLocks noGrp="1"/>
          </p:cNvSpPr>
          <p:nvPr>
            <p:ph type="body" idx="1"/>
          </p:nvPr>
        </p:nvSpPr>
        <p:spPr>
          <a:xfrm>
            <a:off x="540000" y="1152475"/>
            <a:ext cx="75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-GB" dirty="0" err="1">
                <a:latin typeface="+mn-lt"/>
              </a:rPr>
              <a:t>Esimene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kõneleja</a:t>
            </a:r>
            <a:r>
              <a:rPr lang="en-GB" dirty="0">
                <a:latin typeface="+mn-lt"/>
              </a:rPr>
              <a:t> – “</a:t>
            </a:r>
            <a:r>
              <a:rPr lang="en-GB" dirty="0" err="1">
                <a:latin typeface="+mn-lt"/>
              </a:rPr>
              <a:t>peaminister</a:t>
            </a:r>
            <a:r>
              <a:rPr lang="en-GB" dirty="0">
                <a:latin typeface="+mn-lt"/>
              </a:rPr>
              <a:t>”</a:t>
            </a:r>
            <a:endParaRPr dirty="0">
              <a:latin typeface="+mn-lt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Seab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üles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väitluse</a:t>
            </a:r>
            <a:endParaRPr dirty="0">
              <a:latin typeface="+mn-lt"/>
              <a:ea typeface="Arial"/>
              <a:cs typeface="Arial"/>
              <a:sym typeface="Arial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Esitab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enamus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või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kõik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valmismõeldud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argumendid</a:t>
            </a:r>
            <a:endParaRPr dirty="0">
              <a:latin typeface="+mn-lt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-GB" dirty="0">
                <a:latin typeface="+mn-lt"/>
              </a:rPr>
              <a:t>Teine </a:t>
            </a:r>
            <a:r>
              <a:rPr lang="en-GB" dirty="0" err="1">
                <a:latin typeface="+mn-lt"/>
              </a:rPr>
              <a:t>kõneleja</a:t>
            </a:r>
            <a:r>
              <a:rPr lang="en-GB" dirty="0">
                <a:latin typeface="+mn-lt"/>
              </a:rPr>
              <a:t> – “</a:t>
            </a:r>
            <a:r>
              <a:rPr lang="en-GB" dirty="0" err="1">
                <a:latin typeface="+mn-lt"/>
              </a:rPr>
              <a:t>asepeaminister</a:t>
            </a:r>
            <a:r>
              <a:rPr lang="en-GB" dirty="0">
                <a:latin typeface="+mn-lt"/>
              </a:rPr>
              <a:t>”</a:t>
            </a:r>
            <a:endParaRPr dirty="0">
              <a:latin typeface="+mn-lt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Vastab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esimese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opositsiooni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argumentidele</a:t>
            </a:r>
            <a:endParaRPr dirty="0">
              <a:latin typeface="+mn-lt"/>
              <a:ea typeface="Arial"/>
              <a:cs typeface="Arial"/>
              <a:sym typeface="Arial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Vastab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EV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argumentidele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tehtud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ümberlüketele</a:t>
            </a:r>
            <a:endParaRPr dirty="0">
              <a:latin typeface="+mn-lt"/>
              <a:ea typeface="Arial"/>
              <a:cs typeface="Arial"/>
              <a:sym typeface="Arial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Soovi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korral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lisab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uusi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argumente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või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uut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analüüsi</a:t>
            </a:r>
            <a:endParaRPr dirty="0">
              <a:latin typeface="+mn-lt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3"/>
          <p:cNvSpPr txBox="1">
            <a:spLocks noGrp="1"/>
          </p:cNvSpPr>
          <p:nvPr>
            <p:ph type="title"/>
          </p:nvPr>
        </p:nvSpPr>
        <p:spPr>
          <a:xfrm>
            <a:off x="540000" y="445025"/>
            <a:ext cx="72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latin typeface="+mj-lt"/>
                <a:ea typeface="Merriweather"/>
                <a:cs typeface="Merriweather"/>
                <a:sym typeface="Merriweather"/>
              </a:rPr>
              <a:t>Väitluse</a:t>
            </a:r>
            <a:r>
              <a:rPr lang="en-GB" dirty="0">
                <a:latin typeface="+mj-lt"/>
                <a:ea typeface="Merriweather"/>
                <a:cs typeface="Merriweather"/>
                <a:sym typeface="Merriweather"/>
              </a:rPr>
              <a:t> </a:t>
            </a:r>
            <a:r>
              <a:rPr lang="en-GB" dirty="0" err="1">
                <a:latin typeface="+mj-lt"/>
                <a:ea typeface="Merriweather"/>
                <a:cs typeface="Merriweather"/>
                <a:sym typeface="Merriweather"/>
              </a:rPr>
              <a:t>ülesseadmine</a:t>
            </a:r>
            <a:endParaRPr dirty="0">
              <a:latin typeface="+mj-lt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+mj-lt"/>
              <a:ea typeface="Merriweather"/>
              <a:cs typeface="Merriweather"/>
              <a:sym typeface="Merriweather"/>
            </a:endParaRPr>
          </a:p>
        </p:txBody>
      </p:sp>
      <p:sp>
        <p:nvSpPr>
          <p:cNvPr id="101" name="Google Shape;101;p23"/>
          <p:cNvSpPr txBox="1">
            <a:spLocks noGrp="1"/>
          </p:cNvSpPr>
          <p:nvPr>
            <p:ph type="body" idx="1"/>
          </p:nvPr>
        </p:nvSpPr>
        <p:spPr>
          <a:xfrm>
            <a:off x="540000" y="1152475"/>
            <a:ext cx="75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 err="1">
                <a:latin typeface="+mn-lt"/>
              </a:rPr>
              <a:t>Väitlus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käib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esimese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valitsuse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plaani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ja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definitsiooni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järgi</a:t>
            </a:r>
            <a:r>
              <a:rPr lang="en-GB" dirty="0">
                <a:latin typeface="+mn-lt"/>
              </a:rPr>
              <a:t>, </a:t>
            </a:r>
            <a:r>
              <a:rPr lang="en-GB" dirty="0" err="1">
                <a:latin typeface="+mn-lt"/>
              </a:rPr>
              <a:t>mida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peab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esitama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esimeses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kõnes</a:t>
            </a:r>
            <a:endParaRPr dirty="0">
              <a:latin typeface="+mn-l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 err="1">
                <a:latin typeface="+mn-lt"/>
              </a:rPr>
              <a:t>Ära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kitsenda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ega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laienda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teemat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liialt</a:t>
            </a:r>
            <a:r>
              <a:rPr lang="en-GB" dirty="0">
                <a:latin typeface="+mn-lt"/>
              </a:rPr>
              <a:t>!</a:t>
            </a:r>
            <a:endParaRPr dirty="0">
              <a:latin typeface="+mn-l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 err="1">
                <a:latin typeface="+mn-lt"/>
              </a:rPr>
              <a:t>Ära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aseta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väitlust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ühtegi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kindlasse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asukohta</a:t>
            </a:r>
            <a:r>
              <a:rPr lang="en-GB" dirty="0">
                <a:latin typeface="+mn-lt"/>
              </a:rPr>
              <a:t> (</a:t>
            </a:r>
            <a:r>
              <a:rPr lang="en-GB" dirty="0" err="1">
                <a:latin typeface="+mn-lt"/>
              </a:rPr>
              <a:t>nt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riiki</a:t>
            </a:r>
            <a:r>
              <a:rPr lang="en-GB" dirty="0">
                <a:latin typeface="+mn-lt"/>
              </a:rPr>
              <a:t>), </a:t>
            </a:r>
            <a:r>
              <a:rPr lang="en-GB" dirty="0" err="1">
                <a:latin typeface="+mn-lt"/>
              </a:rPr>
              <a:t>kui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teema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seda</a:t>
            </a:r>
            <a:r>
              <a:rPr lang="en-GB" dirty="0">
                <a:latin typeface="+mn-lt"/>
              </a:rPr>
              <a:t> just </a:t>
            </a:r>
            <a:r>
              <a:rPr lang="en-GB" dirty="0" err="1">
                <a:latin typeface="+mn-lt"/>
              </a:rPr>
              <a:t>ise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ei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käsi</a:t>
            </a:r>
            <a:r>
              <a:rPr lang="en-GB" dirty="0">
                <a:latin typeface="+mn-lt"/>
              </a:rPr>
              <a:t>!</a:t>
            </a:r>
            <a:endParaRPr dirty="0">
              <a:latin typeface="+mn-l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 err="1">
                <a:latin typeface="+mn-lt"/>
              </a:rPr>
              <a:t>Vajadusel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esita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kiire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ülevaade</a:t>
            </a:r>
            <a:r>
              <a:rPr lang="en-GB" dirty="0">
                <a:latin typeface="+mn-lt"/>
              </a:rPr>
              <a:t>, milline on EV </a:t>
            </a:r>
            <a:r>
              <a:rPr lang="en-GB" dirty="0" err="1">
                <a:latin typeface="+mn-lt"/>
              </a:rPr>
              <a:t>plaan</a:t>
            </a:r>
            <a:endParaRPr dirty="0">
              <a:latin typeface="+mn-l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 err="1">
                <a:latin typeface="+mn-lt"/>
              </a:rPr>
              <a:t>Kui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väitluse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ülessehituse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kohta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tehakse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täpsustavaid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vähemärkuseid</a:t>
            </a:r>
            <a:r>
              <a:rPr lang="en-GB" dirty="0">
                <a:latin typeface="+mn-lt"/>
              </a:rPr>
              <a:t>, on need </a:t>
            </a:r>
            <a:r>
              <a:rPr lang="en-GB" dirty="0" err="1">
                <a:latin typeface="+mn-lt"/>
              </a:rPr>
              <a:t>mõistlik</a:t>
            </a:r>
            <a:r>
              <a:rPr lang="en-GB" dirty="0">
                <a:latin typeface="+mn-lt"/>
              </a:rPr>
              <a:t> juba </a:t>
            </a:r>
            <a:r>
              <a:rPr lang="en-GB" dirty="0" err="1">
                <a:latin typeface="+mn-lt"/>
              </a:rPr>
              <a:t>esimese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kõne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alguses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vastu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võtta</a:t>
            </a:r>
            <a:endParaRPr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4"/>
          <p:cNvSpPr txBox="1">
            <a:spLocks noGrp="1"/>
          </p:cNvSpPr>
          <p:nvPr>
            <p:ph type="title"/>
          </p:nvPr>
        </p:nvSpPr>
        <p:spPr>
          <a:xfrm>
            <a:off x="540000" y="445025"/>
            <a:ext cx="72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latin typeface="+mj-lt"/>
                <a:ea typeface="Merriweather"/>
                <a:cs typeface="Merriweather"/>
                <a:sym typeface="Merriweather"/>
              </a:rPr>
              <a:t>Argumentide</a:t>
            </a:r>
            <a:r>
              <a:rPr lang="en-GB" dirty="0">
                <a:latin typeface="+mj-lt"/>
                <a:ea typeface="Merriweather"/>
                <a:cs typeface="Merriweather"/>
                <a:sym typeface="Merriweather"/>
              </a:rPr>
              <a:t> </a:t>
            </a:r>
            <a:r>
              <a:rPr lang="en-GB" dirty="0" err="1">
                <a:latin typeface="+mj-lt"/>
                <a:ea typeface="Merriweather"/>
                <a:cs typeface="Merriweather"/>
                <a:sym typeface="Merriweather"/>
              </a:rPr>
              <a:t>tegemine</a:t>
            </a:r>
            <a:endParaRPr dirty="0">
              <a:latin typeface="+mj-lt"/>
              <a:ea typeface="Merriweather"/>
              <a:cs typeface="Merriweather"/>
              <a:sym typeface="Merriweather"/>
            </a:endParaRPr>
          </a:p>
        </p:txBody>
      </p:sp>
      <p:sp>
        <p:nvSpPr>
          <p:cNvPr id="107" name="Google Shape;107;p24"/>
          <p:cNvSpPr txBox="1">
            <a:spLocks noGrp="1"/>
          </p:cNvSpPr>
          <p:nvPr>
            <p:ph type="body" idx="1"/>
          </p:nvPr>
        </p:nvSpPr>
        <p:spPr>
          <a:xfrm>
            <a:off x="540000" y="1152475"/>
            <a:ext cx="75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-GB" dirty="0" err="1">
                <a:latin typeface="+mn-lt"/>
              </a:rPr>
              <a:t>Eesmärk</a:t>
            </a:r>
            <a:r>
              <a:rPr lang="en-GB" dirty="0">
                <a:latin typeface="+mn-lt"/>
              </a:rPr>
              <a:t> on </a:t>
            </a:r>
            <a:r>
              <a:rPr lang="en-GB" dirty="0" err="1">
                <a:latin typeface="+mn-lt"/>
              </a:rPr>
              <a:t>teha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ära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kõige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olulisemad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argumendid</a:t>
            </a:r>
            <a:r>
              <a:rPr lang="en-GB" dirty="0">
                <a:latin typeface="+mn-lt"/>
              </a:rPr>
              <a:t>, et </a:t>
            </a:r>
            <a:r>
              <a:rPr lang="en-GB" dirty="0" err="1">
                <a:latin typeface="+mn-lt"/>
              </a:rPr>
              <a:t>teisele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valitsusele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ei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jääks</a:t>
            </a:r>
            <a:r>
              <a:rPr lang="en-GB" dirty="0">
                <a:latin typeface="+mn-lt"/>
              </a:rPr>
              <a:t> (</a:t>
            </a:r>
            <a:r>
              <a:rPr lang="en-GB" dirty="0" err="1">
                <a:latin typeface="+mn-lt"/>
              </a:rPr>
              <a:t>palju</a:t>
            </a:r>
            <a:r>
              <a:rPr lang="en-GB" dirty="0">
                <a:latin typeface="+mn-lt"/>
              </a:rPr>
              <a:t>) </a:t>
            </a:r>
            <a:r>
              <a:rPr lang="en-GB" dirty="0" err="1">
                <a:latin typeface="+mn-lt"/>
              </a:rPr>
              <a:t>muud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üle</a:t>
            </a:r>
            <a:endParaRPr dirty="0">
              <a:latin typeface="+mn-l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-GB" dirty="0" err="1">
                <a:latin typeface="+mn-lt"/>
              </a:rPr>
              <a:t>Teisel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kõnelejal</a:t>
            </a:r>
            <a:r>
              <a:rPr lang="en-GB" dirty="0">
                <a:latin typeface="+mn-lt"/>
              </a:rPr>
              <a:t> pole </a:t>
            </a:r>
            <a:r>
              <a:rPr lang="en-GB" dirty="0" err="1">
                <a:latin typeface="+mn-lt"/>
              </a:rPr>
              <a:t>uue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argumendi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tegemise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kohustust</a:t>
            </a:r>
            <a:endParaRPr dirty="0">
              <a:latin typeface="+mn-lt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Parim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materjal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on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mõistlik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panna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esimese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kõnesse</a:t>
            </a:r>
            <a:endParaRPr dirty="0">
              <a:latin typeface="+mn-lt"/>
              <a:ea typeface="Arial"/>
              <a:cs typeface="Arial"/>
              <a:sym typeface="Arial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-GB" dirty="0">
                <a:latin typeface="+mn-lt"/>
                <a:ea typeface="Arial"/>
                <a:cs typeface="Arial"/>
                <a:sym typeface="Arial"/>
              </a:rPr>
              <a:t>Teine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kõneleja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võib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“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maad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põletada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”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ja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lisada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kõik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ülejäänud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mõtted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, et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TV’l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raskem</a:t>
            </a:r>
            <a:r>
              <a:rPr lang="en-GB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latin typeface="+mn-lt"/>
                <a:ea typeface="Arial"/>
                <a:cs typeface="Arial"/>
                <a:sym typeface="Arial"/>
              </a:rPr>
              <a:t>oleks</a:t>
            </a:r>
            <a:endParaRPr dirty="0">
              <a:latin typeface="+mn-lt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-GB" dirty="0" err="1">
                <a:latin typeface="+mn-lt"/>
              </a:rPr>
              <a:t>Argumentide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tegemisel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mõtle</a:t>
            </a:r>
            <a:r>
              <a:rPr lang="en-GB" dirty="0">
                <a:latin typeface="+mn-lt"/>
              </a:rPr>
              <a:t> ka </a:t>
            </a:r>
            <a:r>
              <a:rPr lang="en-GB" dirty="0" err="1">
                <a:latin typeface="+mn-lt"/>
              </a:rPr>
              <a:t>vastaspoolele</a:t>
            </a:r>
            <a:r>
              <a:rPr lang="en-GB" dirty="0">
                <a:latin typeface="+mn-lt"/>
              </a:rPr>
              <a:t>, et </a:t>
            </a:r>
            <a:r>
              <a:rPr lang="en-GB" dirty="0" err="1">
                <a:latin typeface="+mn-lt"/>
              </a:rPr>
              <a:t>kõik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analüüs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oleks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väga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võrdlev</a:t>
            </a:r>
            <a:endParaRPr dirty="0">
              <a:latin typeface="+mn-l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-GB" dirty="0" err="1">
                <a:latin typeface="+mn-lt"/>
              </a:rPr>
              <a:t>Seleta</a:t>
            </a:r>
            <a:r>
              <a:rPr lang="en-GB" dirty="0">
                <a:latin typeface="+mn-lt"/>
              </a:rPr>
              <a:t>, </a:t>
            </a:r>
            <a:r>
              <a:rPr lang="en-GB" dirty="0" err="1">
                <a:latin typeface="+mn-lt"/>
              </a:rPr>
              <a:t>miks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teie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argumendid</a:t>
            </a:r>
            <a:r>
              <a:rPr lang="en-GB" dirty="0">
                <a:latin typeface="+mn-lt"/>
              </a:rPr>
              <a:t> on </a:t>
            </a:r>
            <a:r>
              <a:rPr lang="en-GB" dirty="0" err="1">
                <a:latin typeface="+mn-lt"/>
              </a:rPr>
              <a:t>väitlustvõita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tähtusega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või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täidavad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väitluse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kriteeriumit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kõige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paremini</a:t>
            </a:r>
            <a:endParaRPr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5"/>
          <p:cNvSpPr txBox="1">
            <a:spLocks noGrp="1"/>
          </p:cNvSpPr>
          <p:nvPr>
            <p:ph type="title"/>
          </p:nvPr>
        </p:nvSpPr>
        <p:spPr>
          <a:xfrm>
            <a:off x="540000" y="445025"/>
            <a:ext cx="72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latin typeface="+mj-lt"/>
                <a:ea typeface="Merriweather"/>
                <a:cs typeface="Merriweather"/>
                <a:sym typeface="Merriweather"/>
              </a:rPr>
              <a:t>Nipid</a:t>
            </a:r>
            <a:endParaRPr dirty="0">
              <a:latin typeface="+mj-lt"/>
              <a:ea typeface="Merriweather"/>
              <a:cs typeface="Merriweather"/>
              <a:sym typeface="Merriweather"/>
            </a:endParaRPr>
          </a:p>
        </p:txBody>
      </p:sp>
      <p:sp>
        <p:nvSpPr>
          <p:cNvPr id="113" name="Google Shape;113;p25"/>
          <p:cNvSpPr txBox="1">
            <a:spLocks noGrp="1"/>
          </p:cNvSpPr>
          <p:nvPr>
            <p:ph type="body" idx="1"/>
          </p:nvPr>
        </p:nvSpPr>
        <p:spPr>
          <a:xfrm>
            <a:off x="540000" y="1152475"/>
            <a:ext cx="75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 err="1">
                <a:latin typeface="+mn-lt"/>
              </a:rPr>
              <a:t>Võta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vastu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vahemärkuseid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teiselt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opositsioonilt</a:t>
            </a:r>
            <a:r>
              <a:rPr lang="en-GB" dirty="0">
                <a:latin typeface="+mn-lt"/>
              </a:rPr>
              <a:t>, et </a:t>
            </a:r>
            <a:r>
              <a:rPr lang="en-GB" dirty="0" err="1">
                <a:latin typeface="+mn-lt"/>
              </a:rPr>
              <a:t>oleks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võimalik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natukenegi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neile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otseselt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vastata</a:t>
            </a:r>
            <a:endParaRPr dirty="0">
              <a:latin typeface="+mn-l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 err="1">
                <a:latin typeface="+mn-lt"/>
              </a:rPr>
              <a:t>Kasuta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vahemärkusi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hiljem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strateegiliselt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ära</a:t>
            </a:r>
            <a:r>
              <a:rPr lang="en-GB" dirty="0">
                <a:latin typeface="+mn-lt"/>
              </a:rPr>
              <a:t>, et </a:t>
            </a:r>
            <a:r>
              <a:rPr lang="en-GB" dirty="0" err="1">
                <a:latin typeface="+mn-lt"/>
              </a:rPr>
              <a:t>enda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kaasust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läbi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väitluse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relevantsena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hoida</a:t>
            </a:r>
            <a:endParaRPr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aitlusselts Kollane">
  <a:themeElements>
    <a:clrScheme name="Vaitluselt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5D773"/>
      </a:accent1>
      <a:accent2>
        <a:srgbClr val="D4E8FF"/>
      </a:accent2>
      <a:accent3>
        <a:srgbClr val="D3FFDD"/>
      </a:accent3>
      <a:accent4>
        <a:srgbClr val="FFD7BE"/>
      </a:accent4>
      <a:accent5>
        <a:srgbClr val="A698FF"/>
      </a:accent5>
      <a:accent6>
        <a:srgbClr val="EF6474"/>
      </a:accent6>
      <a:hlink>
        <a:srgbClr val="A698FF"/>
      </a:hlink>
      <a:folHlink>
        <a:srgbClr val="A698FF"/>
      </a:folHlink>
    </a:clrScheme>
    <a:fontScheme name="Custom 1">
      <a:majorFont>
        <a:latin typeface="Heuristica"/>
        <a:ea typeface=""/>
        <a:cs typeface=""/>
      </a:majorFont>
      <a:minorFont>
        <a:latin typeface="HK Grotes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On-screen Show (16:9)</PresentationFormat>
  <Paragraphs>33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Merriweather</vt:lpstr>
      <vt:lpstr>HK Grotesk</vt:lpstr>
      <vt:lpstr>Heuristica</vt:lpstr>
      <vt:lpstr>Questrial</vt:lpstr>
      <vt:lpstr>Arial</vt:lpstr>
      <vt:lpstr>Vaitlusselts Kollane</vt:lpstr>
      <vt:lpstr>Esimene valitsus</vt:lpstr>
      <vt:lpstr>Positsioon</vt:lpstr>
      <vt:lpstr>Rolli täitmine</vt:lpstr>
      <vt:lpstr>Väitluse ülesseadmine </vt:lpstr>
      <vt:lpstr>Argumentide tegemine</vt:lpstr>
      <vt:lpstr>Nipid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Esimene valitsus</dc:title>
  <cp:lastModifiedBy>Karoliine Pruul</cp:lastModifiedBy>
  <cp:revision>1</cp:revision>
  <dcterms:modified xsi:type="dcterms:W3CDTF">2022-03-14T15:30:38Z</dcterms:modified>
</cp:coreProperties>
</file>