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embeddedFontLst>
    <p:embeddedFont>
      <p:font typeface="HK Grotesk" pitchFamily="2" charset="77"/>
      <p:regular r:id="rId8"/>
    </p:embeddedFont>
    <p:embeddedFont>
      <p:font typeface="Merriweather" pitchFamily="2" charset="77"/>
      <p:regular r:id="rId9"/>
      <p:bold r:id="rId10"/>
      <p:italic r:id="rId11"/>
      <p:boldItalic r:id="rId12"/>
    </p:embeddedFont>
    <p:embeddedFont>
      <p:font typeface="Questrial" pitchFamily="2" charset="77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gYqSRexlV4x4mH2GqEq3PoprKqv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in Küüsma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393"/>
    <p:restoredTop sz="94650"/>
  </p:normalViewPr>
  <p:slideViewPr>
    <p:cSldViewPr snapToGrid="0">
      <p:cViewPr varScale="1">
        <p:scale>
          <a:sx n="49" d="100"/>
          <a:sy n="49" d="100"/>
        </p:scale>
        <p:origin x="176" y="17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font" Target="fonts/font3.fntdata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aslaid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11a6cba5d3_0_4"/>
          <p:cNvSpPr txBox="1">
            <a:spLocks noGrp="1"/>
          </p:cNvSpPr>
          <p:nvPr>
            <p:ph type="ctrTitle"/>
          </p:nvPr>
        </p:nvSpPr>
        <p:spPr>
          <a:xfrm>
            <a:off x="719985" y="3314567"/>
            <a:ext cx="8869600" cy="19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Merriweather"/>
              <a:buNone/>
              <a:defRPr sz="42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1" name="Google Shape;11;g111a6cba5d3_0_4"/>
          <p:cNvSpPr txBox="1">
            <a:spLocks noGrp="1"/>
          </p:cNvSpPr>
          <p:nvPr>
            <p:ph type="subTitle" idx="1"/>
          </p:nvPr>
        </p:nvSpPr>
        <p:spPr>
          <a:xfrm>
            <a:off x="720000" y="5340631"/>
            <a:ext cx="54316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Questrial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lt + Pilt">
  <p:cSld name="CAPTION_ONLY_1_1_1"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11a6cba5d3_0_42"/>
          <p:cNvSpPr>
            <a:spLocks noGrp="1"/>
          </p:cNvSpPr>
          <p:nvPr>
            <p:ph type="pic" idx="2"/>
          </p:nvPr>
        </p:nvSpPr>
        <p:spPr>
          <a:xfrm>
            <a:off x="720000" y="-167"/>
            <a:ext cx="55208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49" name="Google Shape;49;g111a6cba5d3_0_42"/>
          <p:cNvSpPr/>
          <p:nvPr/>
        </p:nvSpPr>
        <p:spPr>
          <a:xfrm>
            <a:off x="-43567" y="-25700"/>
            <a:ext cx="7632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g111a6cba5d3_0_42"/>
          <p:cNvSpPr>
            <a:spLocks noGrp="1"/>
          </p:cNvSpPr>
          <p:nvPr>
            <p:ph type="pic" idx="3"/>
          </p:nvPr>
        </p:nvSpPr>
        <p:spPr>
          <a:xfrm>
            <a:off x="6671300" y="-13067"/>
            <a:ext cx="5520800" cy="68835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53" userDrawn="1">
          <p15:clr>
            <a:srgbClr val="FA7B17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+ Pilt 1">
  <p:cSld name="TITLE_AND_BODY_2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111a6cba5d3_0_46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97200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g111a6cba5d3_0_46"/>
          <p:cNvSpPr>
            <a:spLocks noGrp="1"/>
          </p:cNvSpPr>
          <p:nvPr>
            <p:ph type="pic" idx="2"/>
          </p:nvPr>
        </p:nvSpPr>
        <p:spPr>
          <a:xfrm>
            <a:off x="720000" y="1553967"/>
            <a:ext cx="10133200" cy="3172800"/>
          </a:xfrm>
          <a:prstGeom prst="rect">
            <a:avLst/>
          </a:prstGeom>
          <a:noFill/>
          <a:ln>
            <a:noFill/>
          </a:ln>
        </p:spPr>
      </p:sp>
      <p:sp>
        <p:nvSpPr>
          <p:cNvPr id="54" name="Google Shape;54;g111a6cba5d3_0_46"/>
          <p:cNvSpPr/>
          <p:nvPr/>
        </p:nvSpPr>
        <p:spPr>
          <a:xfrm>
            <a:off x="0" y="-64200"/>
            <a:ext cx="745600" cy="69219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g111a6cba5d3_0_46"/>
          <p:cNvSpPr txBox="1">
            <a:spLocks noGrp="1"/>
          </p:cNvSpPr>
          <p:nvPr>
            <p:ph type="body" idx="1"/>
          </p:nvPr>
        </p:nvSpPr>
        <p:spPr>
          <a:xfrm>
            <a:off x="721900" y="5028367"/>
            <a:ext cx="10133200" cy="12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+ Pilt">
  <p:cSld name="TITLE_AND_BODY_2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1a6cba5d3_0_51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97200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g111a6cba5d3_0_51"/>
          <p:cNvSpPr>
            <a:spLocks noGrp="1"/>
          </p:cNvSpPr>
          <p:nvPr>
            <p:ph type="pic" idx="2"/>
          </p:nvPr>
        </p:nvSpPr>
        <p:spPr>
          <a:xfrm>
            <a:off x="720000" y="1553967"/>
            <a:ext cx="10133200" cy="4555200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g111a6cba5d3_0_51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53" userDrawn="1">
          <p15:clr>
            <a:srgbClr val="FA7B17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+ Tekst + Pilt">
  <p:cSld name="TITLE_AND_BODY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11a6cba5d3_0_55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97200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g111a6cba5d3_0_55"/>
          <p:cNvSpPr txBox="1">
            <a:spLocks noGrp="1"/>
          </p:cNvSpPr>
          <p:nvPr>
            <p:ph type="body" idx="1"/>
          </p:nvPr>
        </p:nvSpPr>
        <p:spPr>
          <a:xfrm>
            <a:off x="720000" y="1536633"/>
            <a:ext cx="489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3" name="Google Shape;63;g111a6cba5d3_0_55"/>
          <p:cNvSpPr>
            <a:spLocks noGrp="1"/>
          </p:cNvSpPr>
          <p:nvPr>
            <p:ph type="pic" idx="2"/>
          </p:nvPr>
        </p:nvSpPr>
        <p:spPr>
          <a:xfrm>
            <a:off x="5963048" y="1553976"/>
            <a:ext cx="4890400" cy="45552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g111a6cba5d3_0_55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53" userDrawn="1">
          <p15:clr>
            <a:srgbClr val="FA7B17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lt + teksti tulp">
  <p:cSld name="CAPTION_ONLY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11a6cba5d3_0_60"/>
          <p:cNvSpPr>
            <a:spLocks noGrp="1"/>
          </p:cNvSpPr>
          <p:nvPr>
            <p:ph type="pic" idx="2"/>
          </p:nvPr>
        </p:nvSpPr>
        <p:spPr>
          <a:xfrm>
            <a:off x="720000" y="0"/>
            <a:ext cx="50664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g111a6cba5d3_0_60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g111a6cba5d3_0_60"/>
          <p:cNvSpPr txBox="1">
            <a:spLocks noGrp="1"/>
          </p:cNvSpPr>
          <p:nvPr>
            <p:ph type="body" idx="1"/>
          </p:nvPr>
        </p:nvSpPr>
        <p:spPr>
          <a:xfrm>
            <a:off x="6105289" y="1202067"/>
            <a:ext cx="4748000" cy="49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53" userDrawn="1">
          <p15:clr>
            <a:srgbClr val="FA7B17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11a6cba5d3_0_6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1" name="Google Shape;71;g111a6cba5d3_0_64"/>
          <p:cNvSpPr/>
          <p:nvPr/>
        </p:nvSpPr>
        <p:spPr>
          <a:xfrm>
            <a:off x="-11600" y="-25700"/>
            <a:ext cx="731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ja sisu" type="obj">
  <p:cSld name="OBJEC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11a6cba5d3_0_67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g111a6cba5d3_0_6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g111a6cba5d3_0_67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g111a6cba5d3_0_67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g111a6cba5d3_0_67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aslaid + Rahastaja">
  <p:cSld name="TITLE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g111a6cba5d3_0_7"/>
          <p:cNvSpPr txBox="1">
            <a:spLocks noGrp="1"/>
          </p:cNvSpPr>
          <p:nvPr>
            <p:ph type="ctrTitle"/>
          </p:nvPr>
        </p:nvSpPr>
        <p:spPr>
          <a:xfrm>
            <a:off x="719985" y="3314567"/>
            <a:ext cx="8869600" cy="19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Merriweather"/>
              <a:buNone/>
              <a:defRPr sz="42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4" name="Google Shape;14;g111a6cba5d3_0_7"/>
          <p:cNvSpPr txBox="1">
            <a:spLocks noGrp="1"/>
          </p:cNvSpPr>
          <p:nvPr>
            <p:ph type="subTitle" idx="1"/>
          </p:nvPr>
        </p:nvSpPr>
        <p:spPr>
          <a:xfrm>
            <a:off x="720000" y="5340631"/>
            <a:ext cx="54316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Questrial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5" name="Google Shape;15;g111a6cba5d3_0_7"/>
          <p:cNvSpPr>
            <a:spLocks noGrp="1"/>
          </p:cNvSpPr>
          <p:nvPr>
            <p:ph type="pic" idx="2"/>
          </p:nvPr>
        </p:nvSpPr>
        <p:spPr>
          <a:xfrm>
            <a:off x="10329500" y="5084967"/>
            <a:ext cx="1312400" cy="984300"/>
          </a:xfrm>
          <a:prstGeom prst="rect">
            <a:avLst/>
          </a:prstGeom>
          <a:noFill/>
          <a:ln>
            <a:noFill/>
          </a:ln>
        </p:spPr>
      </p:sp>
      <p:sp>
        <p:nvSpPr>
          <p:cNvPr id="16" name="Google Shape;16;g111a6cba5d3_0_7"/>
          <p:cNvSpPr>
            <a:spLocks noGrp="1"/>
          </p:cNvSpPr>
          <p:nvPr>
            <p:ph type="pic" idx="3"/>
          </p:nvPr>
        </p:nvSpPr>
        <p:spPr>
          <a:xfrm>
            <a:off x="8770800" y="5084967"/>
            <a:ext cx="1312400" cy="984300"/>
          </a:xfrm>
          <a:prstGeom prst="rect">
            <a:avLst/>
          </a:prstGeom>
          <a:noFill/>
          <a:ln>
            <a:noFill/>
          </a:ln>
        </p:spPr>
      </p:sp>
      <p:sp>
        <p:nvSpPr>
          <p:cNvPr id="17" name="Google Shape;17;g111a6cba5d3_0_7"/>
          <p:cNvSpPr>
            <a:spLocks noGrp="1"/>
          </p:cNvSpPr>
          <p:nvPr>
            <p:ph type="pic" idx="4"/>
          </p:nvPr>
        </p:nvSpPr>
        <p:spPr>
          <a:xfrm>
            <a:off x="7212100" y="5084967"/>
            <a:ext cx="1312400" cy="9843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heslaid - Roheline">
  <p:cSld name="SECTION_HEADER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111a6cba5d3_0_15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erriweather"/>
              <a:buNone/>
              <a:defRPr sz="36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heslaid - Sinine">
  <p:cSld name="SECTION_HEADER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11a6cba5d3_0_17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erriweather"/>
              <a:buNone/>
              <a:defRPr sz="36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111a6cba5d3_0_19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97200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g111a6cba5d3_0_19"/>
          <p:cNvSpPr txBox="1">
            <a:spLocks noGrp="1"/>
          </p:cNvSpPr>
          <p:nvPr>
            <p:ph type="body" idx="1"/>
          </p:nvPr>
        </p:nvSpPr>
        <p:spPr>
          <a:xfrm>
            <a:off x="720000" y="1536633"/>
            <a:ext cx="101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7" name="Google Shape;27;g111a6cba5d3_0_19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+ 2 tulpa">
  <p:cSld name="TITLE_AND_BODY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11a6cba5d3_0_26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97200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g111a6cba5d3_0_26"/>
          <p:cNvSpPr txBox="1">
            <a:spLocks noGrp="1"/>
          </p:cNvSpPr>
          <p:nvPr>
            <p:ph type="body" idx="1"/>
          </p:nvPr>
        </p:nvSpPr>
        <p:spPr>
          <a:xfrm>
            <a:off x="719900" y="1536633"/>
            <a:ext cx="4816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4" name="Google Shape;34;g111a6cba5d3_0_26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g111a6cba5d3_0_26"/>
          <p:cNvSpPr txBox="1">
            <a:spLocks noGrp="1"/>
          </p:cNvSpPr>
          <p:nvPr>
            <p:ph type="body" idx="2"/>
          </p:nvPr>
        </p:nvSpPr>
        <p:spPr>
          <a:xfrm>
            <a:off x="6036500" y="1536633"/>
            <a:ext cx="4816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53" userDrawn="1">
          <p15:clr>
            <a:srgbClr val="FA7B17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tulpa tekst">
  <p:cSld name="TITLE_AND_BODY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111a6cba5d3_0_31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g111a6cba5d3_0_31"/>
          <p:cNvSpPr txBox="1">
            <a:spLocks noGrp="1"/>
          </p:cNvSpPr>
          <p:nvPr>
            <p:ph type="body" idx="1"/>
          </p:nvPr>
        </p:nvSpPr>
        <p:spPr>
          <a:xfrm>
            <a:off x="720000" y="1369033"/>
            <a:ext cx="5162000" cy="47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9" name="Google Shape;39;g111a6cba5d3_0_31"/>
          <p:cNvSpPr txBox="1">
            <a:spLocks noGrp="1"/>
          </p:cNvSpPr>
          <p:nvPr>
            <p:ph type="body" idx="2"/>
          </p:nvPr>
        </p:nvSpPr>
        <p:spPr>
          <a:xfrm>
            <a:off x="6254400" y="1387112"/>
            <a:ext cx="5162000" cy="47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53" userDrawn="1">
          <p15:clr>
            <a:srgbClr val="FA7B17"/>
          </p15:clr>
        </p15:guide>
        <p15:guide id="2" orient="horz" pos="756" userDrawn="1">
          <p15:clr>
            <a:srgbClr val="FA7B17"/>
          </p15:clr>
        </p15:guide>
        <p15:guide id="3" orient="horz" pos="3855" userDrawn="1">
          <p15:clr>
            <a:srgbClr val="FA7B17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inutl pilt">
  <p:cSld name="CAPTION_ONLY_1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111a6cba5d3_0_35"/>
          <p:cNvSpPr>
            <a:spLocks noGrp="1"/>
          </p:cNvSpPr>
          <p:nvPr>
            <p:ph type="pic" idx="2"/>
          </p:nvPr>
        </p:nvSpPr>
        <p:spPr>
          <a:xfrm>
            <a:off x="720000" y="0"/>
            <a:ext cx="11472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Google Shape;42;g111a6cba5d3_0_35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56" userDrawn="1">
          <p15:clr>
            <a:srgbClr val="FA7B17"/>
          </p15:clr>
        </p15:guide>
        <p15:guide id="2" pos="453" userDrawn="1">
          <p15:clr>
            <a:srgbClr val="FA7B17"/>
          </p15:clr>
        </p15:guide>
        <p15:guide id="3" pos="7227" userDrawn="1">
          <p15:clr>
            <a:srgbClr val="FA7B17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lt + Pildi pealkiri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111a6cba5d3_0_38"/>
          <p:cNvSpPr txBox="1">
            <a:spLocks noGrp="1"/>
          </p:cNvSpPr>
          <p:nvPr>
            <p:ph type="body" idx="1"/>
          </p:nvPr>
        </p:nvSpPr>
        <p:spPr>
          <a:xfrm>
            <a:off x="2098800" y="5833437"/>
            <a:ext cx="79984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Questrial"/>
              <a:buNone/>
              <a:defRPr sz="1600" i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/>
          </a:p>
        </p:txBody>
      </p:sp>
      <p:sp>
        <p:nvSpPr>
          <p:cNvPr id="45" name="Google Shape;45;g111a6cba5d3_0_38"/>
          <p:cNvSpPr>
            <a:spLocks noGrp="1"/>
          </p:cNvSpPr>
          <p:nvPr>
            <p:ph type="pic" idx="2"/>
          </p:nvPr>
        </p:nvSpPr>
        <p:spPr>
          <a:xfrm>
            <a:off x="720000" y="719200"/>
            <a:ext cx="10752000" cy="5008800"/>
          </a:xfrm>
          <a:prstGeom prst="rect">
            <a:avLst/>
          </a:prstGeom>
          <a:noFill/>
          <a:ln>
            <a:noFill/>
          </a:ln>
        </p:spPr>
      </p:sp>
      <p:sp>
        <p:nvSpPr>
          <p:cNvPr id="46" name="Google Shape;46;g111a6cba5d3_0_38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56" userDrawn="1">
          <p15:clr>
            <a:srgbClr val="FA7B17"/>
          </p15:clr>
        </p15:guide>
        <p15:guide id="2" pos="453" userDrawn="1">
          <p15:clr>
            <a:srgbClr val="FA7B17"/>
          </p15:clr>
        </p15:guide>
        <p15:guide id="3" pos="7227" userDrawn="1">
          <p15:clr>
            <a:srgbClr val="FA7B17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111a6cba5d3_0_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g111a6cba5d3_0_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g111a6cba5d3_0_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"/>
          <p:cNvSpPr txBox="1">
            <a:spLocks noGrp="1"/>
          </p:cNvSpPr>
          <p:nvPr>
            <p:ph type="ctrTitle"/>
          </p:nvPr>
        </p:nvSpPr>
        <p:spPr>
          <a:xfrm>
            <a:off x="774750" y="3429000"/>
            <a:ext cx="6652200" cy="19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lnSpc>
                <a:spcPct val="90000"/>
              </a:lnSpc>
              <a:buSzPts val="4500"/>
            </a:pPr>
            <a:r>
              <a:rPr lang="et-EE" dirty="0">
                <a:latin typeface="Arial" panose="020B0604020202020204" pitchFamily="34" charset="0"/>
                <a:ea typeface="Merriweather"/>
                <a:cs typeface="Arial" panose="020B0604020202020204" pitchFamily="34" charset="0"/>
                <a:sym typeface="Merriweather"/>
              </a:rPr>
              <a:t>Väitlusteemad</a:t>
            </a:r>
            <a:endParaRPr dirty="0">
              <a:latin typeface="Arial" panose="020B0604020202020204" pitchFamily="34" charset="0"/>
              <a:ea typeface="Merriweather"/>
              <a:cs typeface="Arial" panose="020B0604020202020204" pitchFamily="34" charset="0"/>
              <a:sym typeface="Merriweather"/>
            </a:endParaRPr>
          </a:p>
        </p:txBody>
      </p:sp>
      <p:sp>
        <p:nvSpPr>
          <p:cNvPr id="83" name="Google Shape;83;p1"/>
          <p:cNvSpPr txBox="1">
            <a:spLocks noGrp="1"/>
          </p:cNvSpPr>
          <p:nvPr>
            <p:ph type="subTitle" idx="1"/>
          </p:nvPr>
        </p:nvSpPr>
        <p:spPr>
          <a:xfrm>
            <a:off x="774750" y="5386200"/>
            <a:ext cx="40737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lnSpc>
                <a:spcPct val="90000"/>
              </a:lnSpc>
              <a:buSzPts val="3600"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Eesti Väitlusselts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Arial" panose="020B0604020202020204" pitchFamily="34" charset="0"/>
                <a:ea typeface="Merriweather"/>
                <a:cs typeface="Arial" panose="020B0604020202020204" pitchFamily="34" charset="0"/>
                <a:sym typeface="Merriweather"/>
              </a:rPr>
              <a:t>Definitsioon</a:t>
            </a:r>
            <a:endParaRPr dirty="0">
              <a:latin typeface="Arial" panose="020B0604020202020204" pitchFamily="34" charset="0"/>
              <a:ea typeface="Merriweather"/>
              <a:cs typeface="Arial" panose="020B0604020202020204" pitchFamily="34" charset="0"/>
              <a:sym typeface="Merriweather"/>
            </a:endParaRPr>
          </a:p>
        </p:txBody>
      </p:sp>
      <p:sp>
        <p:nvSpPr>
          <p:cNvPr id="89" name="Google Shape;89;p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>
              <a:lnSpc>
                <a:spcPct val="150000"/>
              </a:lnSpc>
              <a:buSzPts val="2100"/>
            </a:pP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Igas väitlusvoorus on etteantud teema. Selleks, et edukalt väidelda, on kasulik mõista, mis reeglid erinevate teematüüpidega kaasnevad ning kuidas neile peaks lähenema.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0">
              <a:lnSpc>
                <a:spcPct val="90000"/>
              </a:lnSpc>
              <a:buNone/>
            </a:pPr>
            <a:endParaRPr sz="2000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"/>
          <p:cNvSpPr txBox="1">
            <a:spLocks noGrp="1"/>
          </p:cNvSpPr>
          <p:nvPr>
            <p:ph type="title"/>
          </p:nvPr>
        </p:nvSpPr>
        <p:spPr>
          <a:xfrm>
            <a:off x="749550" y="612417"/>
            <a:ext cx="72900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Arial" panose="020B0604020202020204" pitchFamily="34" charset="0"/>
                <a:ea typeface="Merriweather"/>
                <a:cs typeface="Arial" panose="020B0604020202020204" pitchFamily="34" charset="0"/>
                <a:sym typeface="Merriweather"/>
              </a:rPr>
              <a:t>Plaaniteemad</a:t>
            </a:r>
            <a:endParaRPr dirty="0">
              <a:latin typeface="Arial" panose="020B0604020202020204" pitchFamily="34" charset="0"/>
              <a:ea typeface="Merriweather"/>
              <a:cs typeface="Arial" panose="020B0604020202020204" pitchFamily="34" charset="0"/>
              <a:sym typeface="Merriweather"/>
            </a:endParaRPr>
          </a:p>
        </p:txBody>
      </p:sp>
      <p:sp>
        <p:nvSpPr>
          <p:cNvPr id="95" name="Google Shape;95;p3"/>
          <p:cNvSpPr txBox="1">
            <a:spLocks noGrp="1"/>
          </p:cNvSpPr>
          <p:nvPr>
            <p:ph type="body" idx="1"/>
          </p:nvPr>
        </p:nvSpPr>
        <p:spPr>
          <a:xfrm>
            <a:off x="749550" y="1479483"/>
            <a:ext cx="9211314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85750" indent="-285750">
              <a:lnSpc>
                <a:spcPct val="150000"/>
              </a:lnSpc>
              <a:buClr>
                <a:schemeClr val="accent1"/>
              </a:buClr>
              <a:buSzPts val="2100"/>
            </a:pP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Keskne küsimus: kas nimetatud tegevust peaks tegema või mitte?</a:t>
            </a:r>
          </a:p>
          <a:p>
            <a:pPr marL="285750" indent="-285750">
              <a:lnSpc>
                <a:spcPct val="150000"/>
              </a:lnSpc>
              <a:buClr>
                <a:schemeClr val="accent1"/>
              </a:buClr>
              <a:buSzPts val="2100"/>
            </a:pP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Jaatus peab pakkuma plaani – kuidas tegevus ellu viiakse?</a:t>
            </a:r>
          </a:p>
          <a:p>
            <a:pPr marL="742950" lvl="1" indent="-285750">
              <a:lnSpc>
                <a:spcPct val="150000"/>
              </a:lnSpc>
              <a:buClr>
                <a:schemeClr val="accent1"/>
              </a:buClr>
              <a:buSzPts val="2100"/>
            </a:pPr>
            <a:r>
              <a:rPr lang="et-EE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fiat</a:t>
            </a:r>
            <a:r>
              <a:rPr lang="et-EE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– tegevust on võimalik läbi viia</a:t>
            </a:r>
          </a:p>
          <a:p>
            <a:pPr marL="285750" indent="-285750">
              <a:lnSpc>
                <a:spcPct val="150000"/>
              </a:lnSpc>
              <a:buClr>
                <a:schemeClr val="accent1"/>
              </a:buClr>
              <a:buSzPts val="2100"/>
            </a:pP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Eitus võib pakkuda alternatiivi (ehk </a:t>
            </a: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vastuplaani</a:t>
            </a: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lnSpc>
                <a:spcPct val="150000"/>
              </a:lnSpc>
              <a:buClr>
                <a:schemeClr val="accent1"/>
              </a:buClr>
              <a:buSzPts val="2100"/>
            </a:pP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Näiteks „Eesti peaks legaliseerima kõik narkootikumid”</a:t>
            </a:r>
          </a:p>
          <a:p>
            <a:pPr marL="742950" lvl="1" indent="-285750">
              <a:lnSpc>
                <a:spcPct val="150000"/>
              </a:lnSpc>
              <a:buClr>
                <a:schemeClr val="accent1"/>
              </a:buClr>
              <a:buSzPct val="105000"/>
            </a:pP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Jaatus ei pea tõestama, miks ja millal tekib võimalus sellist poliitikat ellu viia – väitlus eeldab, et see on võimalik</a:t>
            </a:r>
          </a:p>
          <a:p>
            <a:pPr marL="742950" lvl="1" indent="-285750">
              <a:lnSpc>
                <a:spcPct val="150000"/>
              </a:lnSpc>
              <a:buClr>
                <a:schemeClr val="accent1"/>
              </a:buClr>
              <a:buSzPct val="105000"/>
            </a:pP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Eitus võib soovi korral kaitsta </a:t>
            </a: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vastuplaani</a:t>
            </a: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, näiteks mõne kindla narkootikumi legaliseerimist</a:t>
            </a:r>
          </a:p>
          <a:p>
            <a:pPr marL="0" indent="0">
              <a:lnSpc>
                <a:spcPct val="150000"/>
              </a:lnSpc>
              <a:buClr>
                <a:schemeClr val="accent1"/>
              </a:buClr>
              <a:buSzPts val="2100"/>
              <a:buNone/>
            </a:pPr>
            <a:endParaRPr lang="et-EE" sz="2000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Arial" panose="020B0604020202020204" pitchFamily="34" charset="0"/>
                <a:ea typeface="Merriweather"/>
                <a:cs typeface="Arial" panose="020B0604020202020204" pitchFamily="34" charset="0"/>
                <a:sym typeface="Merriweather"/>
              </a:rPr>
              <a:t>Väärtusteemad</a:t>
            </a:r>
            <a:endParaRPr dirty="0">
              <a:latin typeface="Arial" panose="020B0604020202020204" pitchFamily="34" charset="0"/>
              <a:ea typeface="Merriweather"/>
              <a:cs typeface="Arial" panose="020B0604020202020204" pitchFamily="34" charset="0"/>
              <a:sym typeface="Merriweather"/>
            </a:endParaRPr>
          </a:p>
        </p:txBody>
      </p:sp>
      <p:sp>
        <p:nvSpPr>
          <p:cNvPr id="101" name="Google Shape;101;p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algn="just">
              <a:lnSpc>
                <a:spcPct val="150000"/>
              </a:lnSpc>
              <a:buClr>
                <a:schemeClr val="accent1"/>
              </a:buClr>
              <a:buSzPts val="2100"/>
            </a:pP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Keskne küsimus: kas teemas esitatud väide on tõene või mitte?</a:t>
            </a:r>
          </a:p>
          <a:p>
            <a:pPr marL="342900" algn="just">
              <a:lnSpc>
                <a:spcPct val="150000"/>
              </a:lnSpc>
              <a:buClr>
                <a:schemeClr val="accent1"/>
              </a:buClr>
              <a:buSzPts val="2100"/>
            </a:pP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Plaani (ja probleemi) ei ole vaja, väitlus käib idee üle</a:t>
            </a:r>
          </a:p>
          <a:p>
            <a:pPr marL="800100" lvl="1" algn="just">
              <a:lnSpc>
                <a:spcPct val="150000"/>
              </a:lnSpc>
              <a:buClr>
                <a:schemeClr val="accent1"/>
              </a:buClr>
              <a:buSzPct val="105000"/>
            </a:pP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Tähtis on siiski kirjeldada, kuidas maailm sinu (ja vastaste) poolel välja näeks  </a:t>
            </a:r>
          </a:p>
          <a:p>
            <a:pPr marL="342900" algn="just">
              <a:lnSpc>
                <a:spcPct val="150000"/>
              </a:lnSpc>
              <a:buClr>
                <a:schemeClr val="accent1"/>
              </a:buClr>
              <a:buSzPts val="2100"/>
            </a:pP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Näiteks „Maailm peaks eelistama kommunismi kapitalismile”</a:t>
            </a:r>
          </a:p>
          <a:p>
            <a:pPr marL="361950" algn="just">
              <a:lnSpc>
                <a:spcPct val="150000"/>
              </a:lnSpc>
            </a:pP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Teemad, kus on sees, et miski on </a:t>
            </a:r>
            <a:r>
              <a:rPr lang="et-EE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kahetsusväärne</a:t>
            </a: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819150" lvl="1" algn="just">
              <a:lnSpc>
                <a:spcPct val="150000"/>
              </a:lnSpc>
              <a:buClr>
                <a:schemeClr val="accent1"/>
              </a:buClr>
              <a:buSzPct val="105000"/>
            </a:pP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Need väitlused on retrospektiivsed ning Jaatus peab kaitsma maailma, kus teemas esitatud fenomeni poleks olnud ning selgitama, milline oleks maailm selleta välja näinud. Eitus peab kaitsma reaalselt juhtunud maailma (</a:t>
            </a:r>
            <a:r>
              <a:rPr lang="et-EE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  <a:r>
              <a:rPr lang="et-EE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quo</a:t>
            </a: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t-EE" sz="20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61950" algn="just">
              <a:lnSpc>
                <a:spcPct val="150000"/>
              </a:lnSpc>
              <a:buClr>
                <a:schemeClr val="accent1"/>
              </a:buClr>
              <a:buSzPct val="105000"/>
            </a:pP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Näiteks „Sotsiaalmeedia tõus peamiseks uudistekanaliks on kahetsusväärne“</a:t>
            </a:r>
          </a:p>
          <a:p>
            <a:pPr marL="285750" indent="-285750" algn="just">
              <a:lnSpc>
                <a:spcPct val="150000"/>
              </a:lnSpc>
              <a:buClr>
                <a:schemeClr val="accent1"/>
              </a:buClr>
              <a:buSzPts val="2100"/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0" algn="just">
              <a:lnSpc>
                <a:spcPct val="150000"/>
              </a:lnSpc>
              <a:buNone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0" algn="just">
              <a:lnSpc>
                <a:spcPct val="150000"/>
              </a:lnSpc>
              <a:buNone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0" algn="just">
              <a:lnSpc>
                <a:spcPct val="150000"/>
              </a:lnSpc>
              <a:buNone/>
            </a:pPr>
            <a:endParaRPr sz="2000" dirty="0">
              <a:latin typeface="+mn-lt"/>
            </a:endParaRPr>
          </a:p>
          <a:p>
            <a:pPr marL="171450" indent="0" algn="just">
              <a:lnSpc>
                <a:spcPct val="90000"/>
              </a:lnSpc>
              <a:spcBef>
                <a:spcPts val="750"/>
              </a:spcBef>
              <a:buNone/>
            </a:pPr>
            <a:endParaRPr dirty="0">
              <a:latin typeface="+mn-lt"/>
            </a:endParaRPr>
          </a:p>
          <a:p>
            <a:pPr marL="0" indent="0" algn="just">
              <a:lnSpc>
                <a:spcPct val="90000"/>
              </a:lnSpc>
              <a:spcBef>
                <a:spcPts val="750"/>
              </a:spcBef>
              <a:buNone/>
            </a:pP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Arial" panose="020B0604020202020204" pitchFamily="34" charset="0"/>
                <a:ea typeface="Merriweather"/>
                <a:cs typeface="Arial" panose="020B0604020202020204" pitchFamily="34" charset="0"/>
                <a:sym typeface="Merriweather"/>
              </a:rPr>
              <a:t>Agendiga teemad</a:t>
            </a:r>
            <a:endParaRPr dirty="0">
              <a:latin typeface="Arial" panose="020B0604020202020204" pitchFamily="34" charset="0"/>
              <a:ea typeface="Merriweather"/>
              <a:cs typeface="Arial" panose="020B0604020202020204" pitchFamily="34" charset="0"/>
              <a:sym typeface="Merriweather"/>
            </a:endParaRPr>
          </a:p>
        </p:txBody>
      </p:sp>
      <p:sp>
        <p:nvSpPr>
          <p:cNvPr id="107" name="Google Shape;107;p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85750" indent="-285750">
              <a:lnSpc>
                <a:spcPct val="150000"/>
              </a:lnSpc>
              <a:buSzPts val="2100"/>
            </a:pP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Keskne küsimus: kuidas teemas tõstatatud küsimus mõjutab teemas defineeritud agenti?</a:t>
            </a:r>
          </a:p>
          <a:p>
            <a:pPr marL="285750" indent="-285750">
              <a:lnSpc>
                <a:spcPct val="150000"/>
              </a:lnSpc>
              <a:buSzPts val="2100"/>
            </a:pP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Väitlus käib agendi perspektiivist, mitte laiema maailma vaatepunktist</a:t>
            </a:r>
          </a:p>
          <a:p>
            <a:pPr marL="742950" lvl="1" indent="-285750">
              <a:lnSpc>
                <a:spcPct val="150000"/>
              </a:lnSpc>
              <a:buClr>
                <a:schemeClr val="accent1"/>
              </a:buClr>
              <a:buSzPct val="105000"/>
            </a:pP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Agendi huvide selgitamine ja analüüsimine on väitluse (raamistiku) osa</a:t>
            </a:r>
          </a:p>
          <a:p>
            <a:pPr marL="285750" indent="-285750">
              <a:lnSpc>
                <a:spcPct val="150000"/>
              </a:lnSpc>
              <a:buSzPts val="2100"/>
            </a:pP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Näiteks „Üliõpilasena eelistaksin reaalharidust humanitaarharidusele”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0">
              <a:buClr>
                <a:schemeClr val="dk1"/>
              </a:buClr>
              <a:buSzPts val="1100"/>
              <a:buNone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0">
              <a:buClr>
                <a:schemeClr val="dk1"/>
              </a:buClr>
              <a:buSzPts val="1100"/>
              <a:buNone/>
            </a:pPr>
            <a:endParaRPr dirty="0">
              <a:latin typeface="+mn-lt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endParaRPr dirty="0">
              <a:latin typeface="+mn-lt"/>
            </a:endParaRPr>
          </a:p>
          <a:p>
            <a:pPr marL="0" indent="0">
              <a:lnSpc>
                <a:spcPct val="90000"/>
              </a:lnSpc>
              <a:buNone/>
            </a:pP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itlusselts Kollane">
  <a:themeElements>
    <a:clrScheme name="Vaitluselt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5D773"/>
      </a:accent1>
      <a:accent2>
        <a:srgbClr val="D4E8FF"/>
      </a:accent2>
      <a:accent3>
        <a:srgbClr val="D3FFDD"/>
      </a:accent3>
      <a:accent4>
        <a:srgbClr val="FFD7BE"/>
      </a:accent4>
      <a:accent5>
        <a:srgbClr val="A698FF"/>
      </a:accent5>
      <a:accent6>
        <a:srgbClr val="EF6474"/>
      </a:accent6>
      <a:hlink>
        <a:srgbClr val="A698FF"/>
      </a:hlink>
      <a:folHlink>
        <a:srgbClr val="A698FF"/>
      </a:folHlink>
    </a:clrScheme>
    <a:fontScheme name="Custom 1">
      <a:majorFont>
        <a:latin typeface="Heuristica"/>
        <a:ea typeface=""/>
        <a:cs typeface=""/>
      </a:majorFont>
      <a:minorFont>
        <a:latin typeface="HK Grotes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256</Words>
  <Application>Microsoft Macintosh PowerPoint</Application>
  <PresentationFormat>Widescreen</PresentationFormat>
  <Paragraphs>31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Questrial</vt:lpstr>
      <vt:lpstr>Arial</vt:lpstr>
      <vt:lpstr>Merriweather</vt:lpstr>
      <vt:lpstr>HK Grotesk</vt:lpstr>
      <vt:lpstr>Vaitlusselts Kollane</vt:lpstr>
      <vt:lpstr>Väitlusteemad</vt:lpstr>
      <vt:lpstr>Definitsioon</vt:lpstr>
      <vt:lpstr>Plaaniteemad</vt:lpstr>
      <vt:lpstr>Väärtusteemad</vt:lpstr>
      <vt:lpstr>Agendiga teemad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Väitlusteemad</dc:title>
  <dc:creator>Martin Küüsmaa</dc:creator>
  <cp:lastModifiedBy>Markus Laanoja</cp:lastModifiedBy>
  <cp:revision>6</cp:revision>
  <dcterms:created xsi:type="dcterms:W3CDTF">2010-12-20T13:01:29Z</dcterms:created>
  <dcterms:modified xsi:type="dcterms:W3CDTF">2023-08-29T22:17:11Z</dcterms:modified>
</cp:coreProperties>
</file>