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2.jpeg" ContentType="image/jpeg"/>
  <Override PartName="/ppt/media/image12.png" ContentType="image/png"/>
  <Override PartName="/ppt/media/image7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7.jpeg" ContentType="image/jpeg"/>
  <Override PartName="/ppt/media/image10.png" ContentType="image/png"/>
  <Override PartName="/ppt/media/image6.png" ContentType="image/png"/>
  <Override PartName="/ppt/media/image11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18.jpeg" ContentType="image/jpe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906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41D5110-EE92-4F30-98EF-3AB1AB2CF1D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L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L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L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340F1CB-965B-477C-B6CC-2B85E99D669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L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L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L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L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L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5B50EB2-8C66-4056-83CE-59E3EA81A1E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L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L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L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L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L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L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L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98A10E7-78FE-4541-B83B-DC2F228A6BD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L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C370A09-62BD-4B4A-96FC-3380905162F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L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L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5FD2C63-6A75-47E2-8434-847159FC214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L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L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L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C4FAE2E-B08E-48BF-9436-2FA20B8BE44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L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3EA55CE-09B7-473E-8544-1383D5F91C8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FA4BAEA-C22E-4A51-9E46-B21B4B05CD2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L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L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L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L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87DA48-9D92-48C2-BD26-4372264237D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L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L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L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L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1950CDE-AAB5-4BFA-92FF-1FFEBDF05FF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L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L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L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L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473575-AFD4-4C4E-8FDB-08D6096698B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388320" y="6247440"/>
            <a:ext cx="3134520" cy="466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7102800" y="6247440"/>
            <a:ext cx="2301480" cy="466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indent="0" algn="r">
              <a:lnSpc>
                <a:spcPct val="95000"/>
              </a:lnSpc>
              <a:buNone/>
              <a:tabLst>
                <a:tab algn="l" pos="0"/>
              </a:tabLst>
              <a:defRPr b="0" lang="lt-LT" sz="1270" spc="-1" strike="noStrike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>
              <a:lnSpc>
                <a:spcPct val="95000"/>
              </a:lnSpc>
              <a:buNone/>
              <a:tabLst>
                <a:tab algn="l" pos="0"/>
              </a:tabLst>
            </a:pPr>
            <a:fld id="{3993BFD6-BE03-486A-B4F1-67D854F09FC6}" type="slidenum">
              <a:rPr b="0" lang="lt-LT" sz="1270" spc="-1" strike="noStrike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 b="0" lang="en-GB" sz="127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94640" y="6247440"/>
            <a:ext cx="2301480" cy="466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LT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L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LT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LT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LT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LT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LT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L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LT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L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LT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L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LT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L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LT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L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"/>
          <p:cNvSpPr/>
          <p:nvPr/>
        </p:nvSpPr>
        <p:spPr>
          <a:xfrm>
            <a:off x="-2520" y="6648120"/>
            <a:ext cx="6986160" cy="21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3000"/>
              </a:lnSpc>
            </a:pP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Developed by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Knowledge Economy Forum and DW Akademie and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funded by the Foreign Office of the Federal Republic of Germany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.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Rectangle: Rounded Corners 3"/>
          <p:cNvSpPr/>
          <p:nvPr/>
        </p:nvSpPr>
        <p:spPr>
          <a:xfrm>
            <a:off x="7651080" y="5086440"/>
            <a:ext cx="2023560" cy="16513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</a:pPr>
            <a:r>
              <a:rPr b="0" lang="lt-LT" sz="1050" spc="-1" strike="noStrike">
                <a:solidFill>
                  <a:srgbClr val="05afb0"/>
                </a:solidFill>
                <a:latin typeface="Arial"/>
                <a:ea typeface="MS Gothic"/>
              </a:rPr>
              <a:t> 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Picture 7" descr="Logo&#10;&#10;Description automatically generated"/>
          <p:cNvPicPr/>
          <p:nvPr/>
        </p:nvPicPr>
        <p:blipFill>
          <a:blip r:embed="rId1"/>
          <a:stretch/>
        </p:blipFill>
        <p:spPr>
          <a:xfrm>
            <a:off x="8222400" y="6104880"/>
            <a:ext cx="952920" cy="37620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8" descr="Logo, company name&#10;&#10;Description automatically generated"/>
          <p:cNvPicPr/>
          <p:nvPr/>
        </p:nvPicPr>
        <p:blipFill>
          <a:blip r:embed="rId2"/>
          <a:stretch/>
        </p:blipFill>
        <p:spPr>
          <a:xfrm>
            <a:off x="8088480" y="5230080"/>
            <a:ext cx="1238040" cy="899280"/>
          </a:xfrm>
          <a:prstGeom prst="rect">
            <a:avLst/>
          </a:prstGeom>
          <a:ln w="0">
            <a:noFill/>
          </a:ln>
        </p:spPr>
      </p:pic>
      <p:sp>
        <p:nvSpPr>
          <p:cNvPr id="45" name="Rectangle: Rounded Corners 11"/>
          <p:cNvSpPr/>
          <p:nvPr/>
        </p:nvSpPr>
        <p:spPr>
          <a:xfrm>
            <a:off x="315360" y="243000"/>
            <a:ext cx="7584480" cy="17618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34e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</a:pPr>
            <a:r>
              <a:rPr b="1" lang="lt-LT" sz="4000" spc="-1" strike="noStrike">
                <a:solidFill>
                  <a:srgbClr val="034ea2"/>
                </a:solidFill>
                <a:latin typeface="Arial"/>
                <a:ea typeface="MS Gothic"/>
              </a:rPr>
              <a:t>Медии и реальность (спорт)</a:t>
            </a:r>
            <a:endParaRPr b="0" lang="en-GB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Rectangle: Rounded Corners 21"/>
          <p:cNvSpPr/>
          <p:nvPr/>
        </p:nvSpPr>
        <p:spPr>
          <a:xfrm>
            <a:off x="414000" y="2539080"/>
            <a:ext cx="6588720" cy="2806200"/>
          </a:xfrm>
          <a:prstGeom prst="roundRect">
            <a:avLst>
              <a:gd name="adj" fmla="val 16441"/>
            </a:avLst>
          </a:prstGeom>
          <a:solidFill>
            <a:schemeClr val="bg1"/>
          </a:solidFill>
          <a:ln w="41275">
            <a:solidFill>
              <a:srgbClr val="0689b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</a:pPr>
            <a:r>
              <a:rPr b="0" lang="lt-LT" sz="2200" spc="-1" strike="noStrike">
                <a:solidFill>
                  <a:srgbClr val="0689ba"/>
                </a:solidFill>
                <a:latin typeface="Arial Black"/>
                <a:ea typeface="Tahoma"/>
              </a:rPr>
              <a:t>Цель урока</a:t>
            </a:r>
            <a:endParaRPr b="0" lang="en-GB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3000"/>
              </a:lnSpc>
            </a:pPr>
            <a:r>
              <a:rPr b="0" lang="lt-LT" sz="2200" spc="-1" strike="noStrike">
                <a:solidFill>
                  <a:srgbClr val="0689ba"/>
                </a:solidFill>
                <a:latin typeface="Arial"/>
                <a:ea typeface="MS Gothic"/>
              </a:rPr>
              <a:t>Уметь определять роль медий в формировании мнений и убеждений в сфере спорта.</a:t>
            </a:r>
            <a:endParaRPr b="0" lang="en-GB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8"/>
          <p:cNvSpPr/>
          <p:nvPr/>
        </p:nvSpPr>
        <p:spPr>
          <a:xfrm>
            <a:off x="-2520" y="6648120"/>
            <a:ext cx="6985800" cy="21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3000"/>
              </a:lnSpc>
            </a:pP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Developed by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Knowledge Economy Forum and DW Akademie and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funded by the Foreign Office of the Federal Republic of Germany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.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Rectangle: Rounded Corners 55"/>
          <p:cNvSpPr/>
          <p:nvPr/>
        </p:nvSpPr>
        <p:spPr>
          <a:xfrm>
            <a:off x="7651080" y="5086440"/>
            <a:ext cx="2023200" cy="1650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</a:pPr>
            <a:r>
              <a:rPr b="0" lang="lt-LT" sz="1050" spc="-1" strike="noStrike">
                <a:solidFill>
                  <a:srgbClr val="05afb0"/>
                </a:solidFill>
                <a:latin typeface="Arial"/>
                <a:ea typeface="MS Gothic"/>
              </a:rPr>
              <a:t> 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Picture 35" descr="Logo&#10;&#10;Description automatically generated"/>
          <p:cNvPicPr/>
          <p:nvPr/>
        </p:nvPicPr>
        <p:blipFill>
          <a:blip r:embed="rId1"/>
          <a:stretch/>
        </p:blipFill>
        <p:spPr>
          <a:xfrm>
            <a:off x="8222400" y="6104880"/>
            <a:ext cx="952560" cy="375840"/>
          </a:xfrm>
          <a:prstGeom prst="rect">
            <a:avLst/>
          </a:prstGeom>
          <a:ln w="0">
            <a:noFill/>
          </a:ln>
        </p:spPr>
      </p:pic>
      <p:pic>
        <p:nvPicPr>
          <p:cNvPr id="114" name="Picture 36" descr="Logo, company name&#10;&#10;Description automatically generated"/>
          <p:cNvPicPr/>
          <p:nvPr/>
        </p:nvPicPr>
        <p:blipFill>
          <a:blip r:embed="rId2"/>
          <a:stretch/>
        </p:blipFill>
        <p:spPr>
          <a:xfrm>
            <a:off x="8088480" y="5230080"/>
            <a:ext cx="1237680" cy="898920"/>
          </a:xfrm>
          <a:prstGeom prst="rect">
            <a:avLst/>
          </a:prstGeom>
          <a:ln w="0">
            <a:noFill/>
          </a:ln>
        </p:spPr>
      </p:pic>
      <p:sp>
        <p:nvSpPr>
          <p:cNvPr id="115" name="Rectangle: Rounded Corners 56"/>
          <p:cNvSpPr/>
          <p:nvPr/>
        </p:nvSpPr>
        <p:spPr>
          <a:xfrm>
            <a:off x="395280" y="218520"/>
            <a:ext cx="9128520" cy="830880"/>
          </a:xfrm>
          <a:prstGeom prst="roundRect">
            <a:avLst>
              <a:gd name="adj" fmla="val 16441"/>
            </a:avLst>
          </a:prstGeom>
          <a:solidFill>
            <a:schemeClr val="bg1"/>
          </a:solidFill>
          <a:ln w="41275">
            <a:solidFill>
              <a:srgbClr val="0689b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93000"/>
              </a:lnSpc>
            </a:pPr>
            <a:r>
              <a:rPr b="0" lang="lt-LT" sz="2100" spc="-1" strike="noStrike">
                <a:solidFill>
                  <a:srgbClr val="0689ba"/>
                </a:solidFill>
                <a:latin typeface="Arial"/>
                <a:ea typeface="Tahoma"/>
              </a:rPr>
              <a:t>Произнесите первое слово, которое придет вам в голову после просмотра скриншота.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Rectangle: Rounded Corners 57"/>
          <p:cNvSpPr/>
          <p:nvPr/>
        </p:nvSpPr>
        <p:spPr>
          <a:xfrm>
            <a:off x="4934880" y="4589640"/>
            <a:ext cx="2212920" cy="1764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3000"/>
              </a:lnSpc>
            </a:pPr>
            <a:r>
              <a:rPr b="0" lang="en-US" sz="800" spc="-1" strike="noStrike">
                <a:solidFill>
                  <a:srgbClr val="808080"/>
                </a:solidFill>
                <a:latin typeface="Arial"/>
                <a:ea typeface="MS Gothic"/>
              </a:rPr>
              <a:t>Источник: https://ekspress.delfi.ee/artikkel/120187338/eesti-ekspressis-janika-tanaku-raakimata-lugu-oleme-otiga-arutanud-et-votsime-haigusest-kaasa-positiivse-kokku-tuleb-hoida?_gl=1%2a150nlzk%2a_ga%2aMTM4ODgyNzE0NC4xNjgzNjA3NTY2%2a_ga_YG8VC2H8NV%2aMTY4NDkyMDQ2MC41Mi4xLjE2ODQ5MjA0NzkuNDEuMC4w.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" name="Google Shape;79;p 2" descr=""/>
          <p:cNvPicPr/>
          <p:nvPr/>
        </p:nvPicPr>
        <p:blipFill>
          <a:blip r:embed="rId3"/>
          <a:stretch/>
        </p:blipFill>
        <p:spPr>
          <a:xfrm>
            <a:off x="689760" y="1227600"/>
            <a:ext cx="3964680" cy="5157360"/>
          </a:xfrm>
          <a:prstGeom prst="rect">
            <a:avLst/>
          </a:prstGeom>
          <a:ln w="0">
            <a:noFill/>
          </a:ln>
        </p:spPr>
      </p:pic>
      <p:sp>
        <p:nvSpPr>
          <p:cNvPr id="118" name="Rectangle: Rounded Corners 44"/>
          <p:cNvSpPr/>
          <p:nvPr/>
        </p:nvSpPr>
        <p:spPr>
          <a:xfrm>
            <a:off x="4949280" y="1920240"/>
            <a:ext cx="4873680" cy="19501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34e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93000"/>
              </a:lnSpc>
            </a:pPr>
            <a:r>
              <a:rPr b="1" lang="ru-RU" sz="2400" spc="-1" strike="noStrike">
                <a:solidFill>
                  <a:srgbClr val="000000"/>
                </a:solidFill>
                <a:highlight>
                  <a:srgbClr val="ffd428"/>
                </a:highlight>
                <a:latin typeface="Arial"/>
                <a:ea typeface="MS Gothic"/>
              </a:rPr>
              <a:t>История Яники T</a:t>
            </a:r>
            <a:r>
              <a:rPr b="1" lang="az-Cyrl-AZ" sz="2400" spc="-1" strike="noStrike">
                <a:solidFill>
                  <a:srgbClr val="000000"/>
                </a:solidFill>
                <a:highlight>
                  <a:srgbClr val="ffd428"/>
                </a:highlight>
                <a:latin typeface="Arial"/>
                <a:ea typeface="MS Gothic"/>
              </a:rPr>
              <a:t>янак</a:t>
            </a:r>
            <a:r>
              <a:rPr b="1" lang="ru-RU" sz="2400" spc="-1" strike="noStrike">
                <a:solidFill>
                  <a:srgbClr val="000000"/>
                </a:solidFill>
                <a:highlight>
                  <a:srgbClr val="ffd428"/>
                </a:highlight>
                <a:latin typeface="Arial"/>
                <a:ea typeface="MS Gothic"/>
              </a:rPr>
              <a:t>. «Я обсудил</a:t>
            </a:r>
            <a:r>
              <a:rPr b="1" lang="az-Cyrl-AZ" sz="2400" spc="-1" strike="noStrike">
                <a:solidFill>
                  <a:srgbClr val="000000"/>
                </a:solidFill>
                <a:highlight>
                  <a:srgbClr val="ffd428"/>
                </a:highlight>
                <a:latin typeface="Arial"/>
                <a:ea typeface="MS Gothic"/>
              </a:rPr>
              <a:t>а</a:t>
            </a:r>
            <a:r>
              <a:rPr b="1" lang="ru-RU" sz="2400" spc="-1" strike="noStrike">
                <a:solidFill>
                  <a:srgbClr val="000000"/>
                </a:solidFill>
                <a:highlight>
                  <a:srgbClr val="ffd428"/>
                </a:highlight>
                <a:latin typeface="Arial"/>
                <a:ea typeface="MS Gothic"/>
              </a:rPr>
              <a:t> с Оти, что мы хотим извлечь пользу из болезни. Мы должны копить»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9"/>
          <p:cNvSpPr/>
          <p:nvPr/>
        </p:nvSpPr>
        <p:spPr>
          <a:xfrm>
            <a:off x="-2520" y="6648120"/>
            <a:ext cx="6985800" cy="21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3000"/>
              </a:lnSpc>
            </a:pP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Developed by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Knowledge Economy Forum and DW Akademie and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funded by the Foreign Office of the Federal Republic of Germany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.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Rectangle: Rounded Corners 58"/>
          <p:cNvSpPr/>
          <p:nvPr/>
        </p:nvSpPr>
        <p:spPr>
          <a:xfrm>
            <a:off x="7651080" y="5086440"/>
            <a:ext cx="2023200" cy="1650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</a:pPr>
            <a:r>
              <a:rPr b="0" lang="lt-LT" sz="1050" spc="-1" strike="noStrike">
                <a:solidFill>
                  <a:srgbClr val="05afb0"/>
                </a:solidFill>
                <a:latin typeface="Arial"/>
                <a:ea typeface="MS Gothic"/>
              </a:rPr>
              <a:t> 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Picture 37" descr="Logo&#10;&#10;Description automatically generated"/>
          <p:cNvPicPr/>
          <p:nvPr/>
        </p:nvPicPr>
        <p:blipFill>
          <a:blip r:embed="rId1"/>
          <a:stretch/>
        </p:blipFill>
        <p:spPr>
          <a:xfrm>
            <a:off x="8222400" y="6104880"/>
            <a:ext cx="952560" cy="375840"/>
          </a:xfrm>
          <a:prstGeom prst="rect">
            <a:avLst/>
          </a:prstGeom>
          <a:ln w="0">
            <a:noFill/>
          </a:ln>
        </p:spPr>
      </p:pic>
      <p:pic>
        <p:nvPicPr>
          <p:cNvPr id="122" name="Picture 38" descr="Logo, company name&#10;&#10;Description automatically generated"/>
          <p:cNvPicPr/>
          <p:nvPr/>
        </p:nvPicPr>
        <p:blipFill>
          <a:blip r:embed="rId2"/>
          <a:stretch/>
        </p:blipFill>
        <p:spPr>
          <a:xfrm>
            <a:off x="8088480" y="5230080"/>
            <a:ext cx="1237680" cy="898920"/>
          </a:xfrm>
          <a:prstGeom prst="rect">
            <a:avLst/>
          </a:prstGeom>
          <a:ln w="0">
            <a:noFill/>
          </a:ln>
        </p:spPr>
      </p:pic>
      <p:sp>
        <p:nvSpPr>
          <p:cNvPr id="123" name="Rectangle: Rounded Corners 59"/>
          <p:cNvSpPr/>
          <p:nvPr/>
        </p:nvSpPr>
        <p:spPr>
          <a:xfrm>
            <a:off x="395280" y="218520"/>
            <a:ext cx="9128520" cy="830880"/>
          </a:xfrm>
          <a:prstGeom prst="roundRect">
            <a:avLst>
              <a:gd name="adj" fmla="val 16441"/>
            </a:avLst>
          </a:prstGeom>
          <a:solidFill>
            <a:schemeClr val="bg1"/>
          </a:solidFill>
          <a:ln w="41275">
            <a:solidFill>
              <a:srgbClr val="0689b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93000"/>
              </a:lnSpc>
            </a:pPr>
            <a:r>
              <a:rPr b="0" lang="lt-LT" sz="2100" spc="-1" strike="noStrike">
                <a:solidFill>
                  <a:srgbClr val="0689ba"/>
                </a:solidFill>
                <a:latin typeface="Arial"/>
                <a:ea typeface="Tahoma"/>
              </a:rPr>
              <a:t>Произнесите первое слово, которое придет вам в голову после просмотра скриншота.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Rectangle: Rounded Corners 60"/>
          <p:cNvSpPr/>
          <p:nvPr/>
        </p:nvSpPr>
        <p:spPr>
          <a:xfrm>
            <a:off x="480960" y="5584320"/>
            <a:ext cx="4947840" cy="488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3000"/>
              </a:lnSpc>
            </a:pPr>
            <a:r>
              <a:rPr b="0" lang="en-US" sz="800" spc="-1" strike="noStrike">
                <a:solidFill>
                  <a:srgbClr val="808080"/>
                </a:solidFill>
                <a:latin typeface="Arial"/>
                <a:ea typeface="MS Gothic"/>
              </a:rPr>
              <a:t>Источник: AFP/Scanpix.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Google Shape;87;p 2" descr=""/>
          <p:cNvPicPr/>
          <p:nvPr/>
        </p:nvPicPr>
        <p:blipFill>
          <a:blip r:embed="rId3"/>
          <a:stretch/>
        </p:blipFill>
        <p:spPr>
          <a:xfrm>
            <a:off x="473760" y="1234440"/>
            <a:ext cx="5989680" cy="4096800"/>
          </a:xfrm>
          <a:prstGeom prst="rect">
            <a:avLst/>
          </a:prstGeom>
          <a:ln w="0">
            <a:noFill/>
          </a:ln>
        </p:spPr>
      </p:pic>
      <p:sp>
        <p:nvSpPr>
          <p:cNvPr id="126" name="Rectangle: Rounded Corners 45"/>
          <p:cNvSpPr/>
          <p:nvPr/>
        </p:nvSpPr>
        <p:spPr>
          <a:xfrm>
            <a:off x="6550920" y="1803600"/>
            <a:ext cx="3025800" cy="2015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34e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3000"/>
              </a:lnSpc>
            </a:pPr>
            <a:r>
              <a:rPr b="1" lang="az-Cyrl-AZ" sz="2100" spc="-1" strike="noStrike">
                <a:solidFill>
                  <a:srgbClr val="000000"/>
                </a:solidFill>
                <a:highlight>
                  <a:srgbClr val="ffd428"/>
                </a:highlight>
                <a:latin typeface="Arial"/>
                <a:ea typeface="MS Gothic"/>
              </a:rPr>
              <a:t>Жаль: Кайя Канепи проиграла Маркете Вондроушовой в Аделаиде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8"/>
          <p:cNvSpPr/>
          <p:nvPr/>
        </p:nvSpPr>
        <p:spPr>
          <a:xfrm>
            <a:off x="-2520" y="6648120"/>
            <a:ext cx="6986160" cy="21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3000"/>
              </a:lnSpc>
            </a:pP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Developed by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Knowledge Economy Forum and DW Akademie and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funded by the Foreign Office of the Federal Republic of Germany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.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Rectangle: Rounded Corners 28"/>
          <p:cNvSpPr/>
          <p:nvPr/>
        </p:nvSpPr>
        <p:spPr>
          <a:xfrm>
            <a:off x="7651080" y="5086440"/>
            <a:ext cx="2023560" cy="16513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</a:pPr>
            <a:r>
              <a:rPr b="0" lang="lt-LT" sz="1050" spc="-1" strike="noStrike">
                <a:solidFill>
                  <a:srgbClr val="05afb0"/>
                </a:solidFill>
                <a:latin typeface="Arial"/>
                <a:ea typeface="MS Gothic"/>
              </a:rPr>
              <a:t> 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9" name="Picture 15" descr="Logo&#10;&#10;Description automatically generated"/>
          <p:cNvPicPr/>
          <p:nvPr/>
        </p:nvPicPr>
        <p:blipFill>
          <a:blip r:embed="rId1"/>
          <a:stretch/>
        </p:blipFill>
        <p:spPr>
          <a:xfrm>
            <a:off x="8222400" y="6104880"/>
            <a:ext cx="952920" cy="37620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16" descr="Logo, company name&#10;&#10;Description automatically generated"/>
          <p:cNvPicPr/>
          <p:nvPr/>
        </p:nvPicPr>
        <p:blipFill>
          <a:blip r:embed="rId2"/>
          <a:stretch/>
        </p:blipFill>
        <p:spPr>
          <a:xfrm>
            <a:off x="8088480" y="5230080"/>
            <a:ext cx="1238040" cy="899280"/>
          </a:xfrm>
          <a:prstGeom prst="rect">
            <a:avLst/>
          </a:prstGeom>
          <a:ln w="0">
            <a:noFill/>
          </a:ln>
        </p:spPr>
      </p:pic>
      <p:sp>
        <p:nvSpPr>
          <p:cNvPr id="131" name="Rectangle: Rounded Corners 30"/>
          <p:cNvSpPr/>
          <p:nvPr/>
        </p:nvSpPr>
        <p:spPr>
          <a:xfrm>
            <a:off x="414000" y="275760"/>
            <a:ext cx="9128880" cy="4626720"/>
          </a:xfrm>
          <a:prstGeom prst="roundRect">
            <a:avLst>
              <a:gd name="adj" fmla="val 16441"/>
            </a:avLst>
          </a:prstGeom>
          <a:solidFill>
            <a:schemeClr val="bg1"/>
          </a:solidFill>
          <a:ln w="41275">
            <a:solidFill>
              <a:srgbClr val="0689b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216000" indent="-216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689ba"/>
              </a:buClr>
              <a:buFont typeface="OpenSymbol"/>
              <a:buAutoNum type="arabicParenR"/>
            </a:pPr>
            <a:r>
              <a:rPr b="0" lang="lt-LT" sz="2100" spc="-1" strike="noStrike">
                <a:solidFill>
                  <a:srgbClr val="0689ba"/>
                </a:solidFill>
                <a:latin typeface="Arial"/>
                <a:ea typeface="MS Gothic"/>
              </a:rPr>
              <a:t> </a:t>
            </a:r>
            <a:r>
              <a:rPr b="0" lang="lt-LT" sz="2100" spc="-1" strike="noStrike">
                <a:solidFill>
                  <a:srgbClr val="0689ba"/>
                </a:solidFill>
                <a:latin typeface="Arial"/>
                <a:ea typeface="MS Gothic"/>
              </a:rPr>
              <a:t>Каков посыл каждой фотографии?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689ba"/>
              </a:buClr>
              <a:buFont typeface="OpenSymbol"/>
              <a:buAutoNum type="arabicParenR"/>
            </a:pPr>
            <a:r>
              <a:rPr b="0" lang="lt-LT" sz="2100" spc="-1" strike="noStrike">
                <a:solidFill>
                  <a:srgbClr val="0689ba"/>
                </a:solidFill>
                <a:latin typeface="Arial"/>
                <a:ea typeface="MS Gothic"/>
              </a:rPr>
              <a:t> </a:t>
            </a:r>
            <a:r>
              <a:rPr b="0" lang="lt-LT" sz="2100" spc="-1" strike="noStrike">
                <a:solidFill>
                  <a:srgbClr val="0689ba"/>
                </a:solidFill>
                <a:latin typeface="Arial"/>
                <a:ea typeface="MS Gothic"/>
              </a:rPr>
              <a:t>Какие эмоции, мысли и мнения вызывает каждая фотография?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689ba"/>
              </a:buClr>
              <a:buFont typeface="OpenSymbol"/>
              <a:buAutoNum type="arabicParenR"/>
            </a:pPr>
            <a:r>
              <a:rPr b="0" lang="lt-LT" sz="2100" spc="-1" strike="noStrike">
                <a:solidFill>
                  <a:srgbClr val="0689ba"/>
                </a:solidFill>
                <a:latin typeface="Arial"/>
                <a:ea typeface="MS Gothic"/>
              </a:rPr>
              <a:t> </a:t>
            </a:r>
            <a:r>
              <a:rPr b="0" lang="lt-LT" sz="2100" spc="-1" strike="noStrike">
                <a:solidFill>
                  <a:srgbClr val="0689ba"/>
                </a:solidFill>
                <a:latin typeface="Arial"/>
                <a:ea typeface="MS Gothic"/>
              </a:rPr>
              <a:t>Как бы вы прокомментировали эти фотографии, если бы вы были активным комментатором в интернете?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689ba"/>
              </a:buClr>
              <a:buFont typeface="OpenSymbol"/>
              <a:buAutoNum type="arabicParenR"/>
            </a:pPr>
            <a:r>
              <a:rPr b="0" lang="lt-LT" sz="2100" spc="-1" strike="noStrike">
                <a:solidFill>
                  <a:srgbClr val="0689ba"/>
                </a:solidFill>
                <a:latin typeface="Arial"/>
                <a:ea typeface="MS Gothic"/>
              </a:rPr>
              <a:t> </a:t>
            </a:r>
            <a:r>
              <a:rPr b="0" lang="lt-LT" sz="2100" spc="-1" strike="noStrike">
                <a:solidFill>
                  <a:srgbClr val="0689ba"/>
                </a:solidFill>
                <a:latin typeface="Arial"/>
                <a:ea typeface="MS Gothic"/>
              </a:rPr>
              <a:t>Если бы вы были ведущим новостной передачи, каким тоном голоса вы бы прокомментировали эти кадры (радостным, восторженным, будничным, грустным)?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689ba"/>
              </a:buClr>
              <a:buFont typeface="OpenSymbol"/>
              <a:buAutoNum type="arabicParenR"/>
            </a:pPr>
            <a:r>
              <a:rPr b="0" lang="lt-LT" sz="2100" spc="-1" strike="noStrike">
                <a:solidFill>
                  <a:srgbClr val="0689ba"/>
                </a:solidFill>
                <a:latin typeface="Arial"/>
                <a:ea typeface="MS Gothic"/>
              </a:rPr>
              <a:t> </a:t>
            </a:r>
            <a:r>
              <a:rPr b="0" lang="lt-LT" sz="2100" spc="-1" strike="noStrike">
                <a:solidFill>
                  <a:srgbClr val="0689ba"/>
                </a:solidFill>
                <a:latin typeface="Arial"/>
                <a:ea typeface="MS Gothic"/>
              </a:rPr>
              <a:t>Как меняются мысли и эмоции по поводу этих фотографий после прослушивания различных комментариев и новостей?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689ba"/>
              </a:buClr>
              <a:buFont typeface="OpenSymbol"/>
              <a:buAutoNum type="arabicParenR"/>
            </a:pPr>
            <a:r>
              <a:rPr b="0" lang="lt-LT" sz="2100" spc="-1" strike="noStrike">
                <a:solidFill>
                  <a:srgbClr val="0689ba"/>
                </a:solidFill>
                <a:latin typeface="Arial"/>
                <a:ea typeface="MS Gothic"/>
              </a:rPr>
              <a:t> </a:t>
            </a:r>
            <a:r>
              <a:rPr b="0" lang="lt-LT" sz="2100" spc="-1" strike="noStrike">
                <a:solidFill>
                  <a:srgbClr val="0689ba"/>
                </a:solidFill>
                <a:latin typeface="Arial"/>
                <a:ea typeface="MS Gothic"/>
              </a:rPr>
              <a:t>Можете ли вы сказать по фотографиям, что произошло в конкретный момент? Объясните ответ!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9"/>
          <p:cNvSpPr/>
          <p:nvPr/>
        </p:nvSpPr>
        <p:spPr>
          <a:xfrm>
            <a:off x="-2520" y="6648120"/>
            <a:ext cx="6986160" cy="21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3000"/>
              </a:lnSpc>
            </a:pP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Developed by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Knowledge Economy Forum and DW Akademie and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funded by the Foreign Office of the Federal Republic of Germany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.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Rectangle: Rounded Corners 29"/>
          <p:cNvSpPr/>
          <p:nvPr/>
        </p:nvSpPr>
        <p:spPr>
          <a:xfrm>
            <a:off x="7651080" y="5086440"/>
            <a:ext cx="2023560" cy="16513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</a:pPr>
            <a:r>
              <a:rPr b="0" lang="lt-LT" sz="1050" spc="-1" strike="noStrike">
                <a:solidFill>
                  <a:srgbClr val="05afb0"/>
                </a:solidFill>
                <a:latin typeface="Arial"/>
                <a:ea typeface="MS Gothic"/>
              </a:rPr>
              <a:t> 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Picture 17" descr="Logo&#10;&#10;Description automatically generated"/>
          <p:cNvPicPr/>
          <p:nvPr/>
        </p:nvPicPr>
        <p:blipFill>
          <a:blip r:embed="rId1"/>
          <a:stretch/>
        </p:blipFill>
        <p:spPr>
          <a:xfrm>
            <a:off x="8222400" y="6104880"/>
            <a:ext cx="952920" cy="37620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18" descr="Logo, company name&#10;&#10;Description automatically generated"/>
          <p:cNvPicPr/>
          <p:nvPr/>
        </p:nvPicPr>
        <p:blipFill>
          <a:blip r:embed="rId2"/>
          <a:stretch/>
        </p:blipFill>
        <p:spPr>
          <a:xfrm>
            <a:off x="8088480" y="5230080"/>
            <a:ext cx="1238040" cy="899280"/>
          </a:xfrm>
          <a:prstGeom prst="rect">
            <a:avLst/>
          </a:prstGeom>
          <a:ln w="0">
            <a:noFill/>
          </a:ln>
        </p:spPr>
      </p:pic>
      <p:sp>
        <p:nvSpPr>
          <p:cNvPr id="136" name="Rectangle: Rounded Corners 31"/>
          <p:cNvSpPr/>
          <p:nvPr/>
        </p:nvSpPr>
        <p:spPr>
          <a:xfrm>
            <a:off x="395280" y="506520"/>
            <a:ext cx="9128880" cy="831240"/>
          </a:xfrm>
          <a:prstGeom prst="roundRect">
            <a:avLst>
              <a:gd name="adj" fmla="val 16441"/>
            </a:avLst>
          </a:prstGeom>
          <a:solidFill>
            <a:schemeClr val="bg1"/>
          </a:solidFill>
          <a:ln w="41275">
            <a:solidFill>
              <a:srgbClr val="0689b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93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Что общего и что отличается между спортом и представлением спорта в медии?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Google Shape;229;g244cef047f9_0_14" descr=""/>
          <p:cNvPicPr/>
          <p:nvPr/>
        </p:nvPicPr>
        <p:blipFill>
          <a:blip r:embed="rId3"/>
          <a:stretch/>
        </p:blipFill>
        <p:spPr>
          <a:xfrm>
            <a:off x="397080" y="1568880"/>
            <a:ext cx="6896880" cy="3719520"/>
          </a:xfrm>
          <a:prstGeom prst="rect">
            <a:avLst/>
          </a:prstGeom>
          <a:ln w="0">
            <a:solidFill>
              <a:srgbClr val="000000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0"/>
          <p:cNvSpPr/>
          <p:nvPr/>
        </p:nvSpPr>
        <p:spPr>
          <a:xfrm>
            <a:off x="-2520" y="6648120"/>
            <a:ext cx="6986160" cy="21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3000"/>
              </a:lnSpc>
            </a:pP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Developed by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Knowledge Economy Forum and DW Akademie and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funded by the Foreign Office of the Federal Republic of Germany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.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Rectangle: Rounded Corners 32"/>
          <p:cNvSpPr/>
          <p:nvPr/>
        </p:nvSpPr>
        <p:spPr>
          <a:xfrm>
            <a:off x="7651080" y="5086440"/>
            <a:ext cx="2023560" cy="16513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</a:pPr>
            <a:r>
              <a:rPr b="0" lang="lt-LT" sz="1050" spc="-1" strike="noStrike">
                <a:solidFill>
                  <a:srgbClr val="05afb0"/>
                </a:solidFill>
                <a:latin typeface="Arial"/>
                <a:ea typeface="MS Gothic"/>
              </a:rPr>
              <a:t> 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Picture 19" descr="Logo&#10;&#10;Description automatically generated"/>
          <p:cNvPicPr/>
          <p:nvPr/>
        </p:nvPicPr>
        <p:blipFill>
          <a:blip r:embed="rId1"/>
          <a:stretch/>
        </p:blipFill>
        <p:spPr>
          <a:xfrm>
            <a:off x="8222400" y="6104880"/>
            <a:ext cx="952920" cy="376200"/>
          </a:xfrm>
          <a:prstGeom prst="rect">
            <a:avLst/>
          </a:prstGeom>
          <a:ln w="0">
            <a:noFill/>
          </a:ln>
        </p:spPr>
      </p:pic>
      <p:pic>
        <p:nvPicPr>
          <p:cNvPr id="141" name="Picture 20" descr="Logo, company name&#10;&#10;Description automatically generated"/>
          <p:cNvPicPr/>
          <p:nvPr/>
        </p:nvPicPr>
        <p:blipFill>
          <a:blip r:embed="rId2"/>
          <a:stretch/>
        </p:blipFill>
        <p:spPr>
          <a:xfrm>
            <a:off x="8088480" y="5230080"/>
            <a:ext cx="1238040" cy="899280"/>
          </a:xfrm>
          <a:prstGeom prst="rect">
            <a:avLst/>
          </a:prstGeom>
          <a:ln w="0">
            <a:noFill/>
          </a:ln>
        </p:spPr>
      </p:pic>
      <p:sp>
        <p:nvSpPr>
          <p:cNvPr id="142" name="Rectangle: Rounded Corners 33"/>
          <p:cNvSpPr/>
          <p:nvPr/>
        </p:nvSpPr>
        <p:spPr>
          <a:xfrm>
            <a:off x="315360" y="243000"/>
            <a:ext cx="9269280" cy="17618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34e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3000"/>
              </a:lnSpc>
            </a:pPr>
            <a:r>
              <a:rPr b="1" lang="az-Cyrl-AZ" sz="2400" spc="-1" strike="noStrike">
                <a:solidFill>
                  <a:srgbClr val="034ea2"/>
                </a:solidFill>
                <a:latin typeface="Arial"/>
                <a:ea typeface="MS Gothic"/>
              </a:rPr>
              <a:t>Подумайте о спортивных нарративах в  медии. Оцените и сгруппируйте отрицательное влияние  медии и положительное влияние. Создавайте свои примеры!</a:t>
            </a:r>
            <a:r>
              <a:rPr b="1" lang="lt-LT" sz="2400" spc="-1" strike="noStrike">
                <a:solidFill>
                  <a:srgbClr val="034ea2"/>
                </a:solidFill>
                <a:latin typeface="Arial"/>
                <a:ea typeface="MS Gothic"/>
              </a:rPr>
              <a:t> 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Rectangle: Rounded Corners 34"/>
          <p:cNvSpPr/>
          <p:nvPr/>
        </p:nvSpPr>
        <p:spPr>
          <a:xfrm>
            <a:off x="414000" y="2386080"/>
            <a:ext cx="6588720" cy="3995640"/>
          </a:xfrm>
          <a:prstGeom prst="roundRect">
            <a:avLst>
              <a:gd name="adj" fmla="val 16441"/>
            </a:avLst>
          </a:prstGeom>
          <a:solidFill>
            <a:schemeClr val="bg1"/>
          </a:solidFill>
          <a:ln w="41275">
            <a:solidFill>
              <a:srgbClr val="0689b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216000" indent="-216000">
              <a:lnSpc>
                <a:spcPct val="93000"/>
              </a:lnSpc>
              <a:buClr>
                <a:srgbClr val="0689ba"/>
              </a:buClr>
              <a:buFont typeface="Wingdings" charset="2"/>
              <a:buChar char=""/>
            </a:pPr>
            <a:r>
              <a:rPr b="0" lang="az-Cyrl-AZ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преувеличивает победы и поражения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3000"/>
              </a:lnSpc>
              <a:buClr>
                <a:srgbClr val="0689ba"/>
              </a:buClr>
              <a:buFont typeface="Wingdings" charset="2"/>
              <a:buChar char=""/>
            </a:pPr>
            <a:r>
              <a:rPr b="0" lang="az-Cyrl-AZ" sz="1800" spc="-1" strike="noStrike">
                <a:solidFill>
                  <a:srgbClr val="000000"/>
                </a:solidFill>
                <a:latin typeface="Arial"/>
                <a:ea typeface="DejaVu Sans"/>
              </a:rPr>
              <a:t>играет с общественными эмоциями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3000"/>
              </a:lnSpc>
              <a:buClr>
                <a:srgbClr val="0689ba"/>
              </a:buClr>
              <a:buFont typeface="Wingdings" charset="2"/>
              <a:buChar char=""/>
            </a:pPr>
            <a:r>
              <a:rPr b="0" lang="az-Cyrl-AZ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повышает значимость побед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3000"/>
              </a:lnSpc>
              <a:buClr>
                <a:srgbClr val="0689ba"/>
              </a:buClr>
              <a:buFont typeface="Wingdings" charset="2"/>
              <a:buChar char=""/>
            </a:pPr>
            <a:r>
              <a:rPr b="0" lang="az-Cyrl-AZ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создает героев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3000"/>
              </a:lnSpc>
              <a:buClr>
                <a:srgbClr val="0689ba"/>
              </a:buClr>
              <a:buFont typeface="Wingdings" charset="2"/>
              <a:buChar char=""/>
            </a:pPr>
            <a:r>
              <a:rPr b="0" lang="az-Cyrl-AZ" sz="1800" spc="-1" strike="noStrike">
                <a:solidFill>
                  <a:srgbClr val="000000"/>
                </a:solidFill>
                <a:latin typeface="Arial"/>
                <a:ea typeface="DejaVu Sans"/>
              </a:rPr>
              <a:t>не представляет все виды спорта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3000"/>
              </a:lnSpc>
              <a:buClr>
                <a:srgbClr val="0689ba"/>
              </a:buClr>
              <a:buFont typeface="Wingdings" charset="2"/>
              <a:buChar char=""/>
            </a:pPr>
            <a:r>
              <a:rPr b="0" lang="az-Cyrl-AZ" sz="1800" spc="-1" strike="noStrike">
                <a:solidFill>
                  <a:srgbClr val="000000"/>
                </a:solidFill>
                <a:latin typeface="Arial"/>
                <a:ea typeface="DejaVu Sans"/>
              </a:rPr>
              <a:t>быстро забыть спортсменов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3000"/>
              </a:lnSpc>
              <a:buClr>
                <a:srgbClr val="0689ba"/>
              </a:buClr>
              <a:buFont typeface="Wingdings" charset="2"/>
              <a:buChar char=""/>
            </a:pPr>
            <a:r>
              <a:rPr b="0" lang="az-Cyrl-AZ" sz="1800" spc="-1" strike="noStrike">
                <a:solidFill>
                  <a:srgbClr val="000000"/>
                </a:solidFill>
                <a:latin typeface="Arial"/>
                <a:ea typeface="DejaVu Sans"/>
              </a:rPr>
              <a:t>уменьшает стереотипы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3000"/>
              </a:lnSpc>
              <a:buClr>
                <a:srgbClr val="0689ba"/>
              </a:buClr>
              <a:buFont typeface="Wingdings" charset="2"/>
              <a:buChar char=""/>
            </a:pPr>
            <a:r>
              <a:rPr b="0" lang="az-Cyrl-AZ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способствует спортивному образу жизни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3000"/>
              </a:lnSpc>
              <a:buClr>
                <a:srgbClr val="0689ba"/>
              </a:buClr>
              <a:buFont typeface="Wingdings" charset="2"/>
              <a:buChar char=""/>
            </a:pPr>
            <a:r>
              <a:rPr b="0" lang="az-Cyrl-AZ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пропагандирует различные виды спорта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3000"/>
              </a:lnSpc>
              <a:buClr>
                <a:srgbClr val="0689ba"/>
              </a:buClr>
              <a:buFont typeface="Wingdings" charset="2"/>
              <a:buChar char=""/>
            </a:pPr>
            <a:r>
              <a:rPr b="0" lang="az-Cyrl-AZ" sz="1800" spc="-1" strike="noStrike">
                <a:solidFill>
                  <a:srgbClr val="000000"/>
                </a:solidFill>
                <a:latin typeface="Arial"/>
                <a:ea typeface="DejaVu Sans"/>
              </a:rPr>
              <a:t>информирует о спортивных событиях, достижениях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3000"/>
              </a:lnSpc>
              <a:buClr>
                <a:srgbClr val="0689ba"/>
              </a:buClr>
              <a:buFont typeface="Wingdings" charset="2"/>
              <a:buChar char=""/>
            </a:pPr>
            <a:r>
              <a:rPr b="0" lang="az-Cyrl-AZ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вызывает гордость и принадлежность к стране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3000"/>
              </a:lnSpc>
              <a:buClr>
                <a:srgbClr val="0689ba"/>
              </a:buClr>
              <a:buFont typeface="Wingdings" charset="2"/>
              <a:buChar char=""/>
            </a:pPr>
            <a:r>
              <a:rPr b="0" lang="az-Cyrl-AZ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ваши примеры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1"/>
          <p:cNvSpPr/>
          <p:nvPr/>
        </p:nvSpPr>
        <p:spPr>
          <a:xfrm>
            <a:off x="-2520" y="6648120"/>
            <a:ext cx="6985800" cy="21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3000"/>
              </a:lnSpc>
            </a:pP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Developed by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Knowledge Economy Forum and DW Akademie and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funded by the Foreign Office of the Federal Republic of Germany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.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Rectangle: Rounded Corners 35"/>
          <p:cNvSpPr/>
          <p:nvPr/>
        </p:nvSpPr>
        <p:spPr>
          <a:xfrm>
            <a:off x="7651080" y="5086440"/>
            <a:ext cx="2023200" cy="1650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</a:pPr>
            <a:r>
              <a:rPr b="0" lang="lt-LT" sz="1050" spc="-1" strike="noStrike">
                <a:solidFill>
                  <a:srgbClr val="05afb0"/>
                </a:solidFill>
                <a:latin typeface="Arial"/>
                <a:ea typeface="MS Gothic"/>
              </a:rPr>
              <a:t> 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Picture 21" descr="Logo&#10;&#10;Description automatically generated"/>
          <p:cNvPicPr/>
          <p:nvPr/>
        </p:nvPicPr>
        <p:blipFill>
          <a:blip r:embed="rId1"/>
          <a:stretch/>
        </p:blipFill>
        <p:spPr>
          <a:xfrm>
            <a:off x="8222400" y="6104880"/>
            <a:ext cx="952560" cy="375840"/>
          </a:xfrm>
          <a:prstGeom prst="rect">
            <a:avLst/>
          </a:prstGeom>
          <a:ln w="0">
            <a:noFill/>
          </a:ln>
        </p:spPr>
      </p:pic>
      <p:pic>
        <p:nvPicPr>
          <p:cNvPr id="147" name="Picture 22" descr="Logo, company name&#10;&#10;Description automatically generated"/>
          <p:cNvPicPr/>
          <p:nvPr/>
        </p:nvPicPr>
        <p:blipFill>
          <a:blip r:embed="rId2"/>
          <a:stretch/>
        </p:blipFill>
        <p:spPr>
          <a:xfrm>
            <a:off x="8088480" y="5230080"/>
            <a:ext cx="1237680" cy="898920"/>
          </a:xfrm>
          <a:prstGeom prst="rect">
            <a:avLst/>
          </a:prstGeom>
          <a:ln w="0">
            <a:noFill/>
          </a:ln>
        </p:spPr>
      </p:pic>
      <p:sp>
        <p:nvSpPr>
          <p:cNvPr id="148" name="Rectangle: Rounded Corners 36"/>
          <p:cNvSpPr/>
          <p:nvPr/>
        </p:nvSpPr>
        <p:spPr>
          <a:xfrm>
            <a:off x="303480" y="4948560"/>
            <a:ext cx="4971960" cy="43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3000"/>
              </a:lnSpc>
            </a:pPr>
            <a:r>
              <a:rPr b="0" lang="en-US" sz="800" spc="-1" strike="noStrike">
                <a:solidFill>
                  <a:srgbClr val="808080"/>
                </a:solidFill>
                <a:latin typeface="Arial"/>
                <a:ea typeface="MS Gothic"/>
              </a:rPr>
              <a:t>Источник: https://sportacentrs.com/phjonchana_2018/17122017-medalas_vai_infrastruktur_kas_rosina_izv.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Google Shape;115;p 2" descr=""/>
          <p:cNvPicPr/>
          <p:nvPr/>
        </p:nvPicPr>
        <p:blipFill>
          <a:blip r:embed="rId3"/>
          <a:stretch/>
        </p:blipFill>
        <p:spPr>
          <a:xfrm>
            <a:off x="311760" y="1152720"/>
            <a:ext cx="4975200" cy="3692520"/>
          </a:xfrm>
          <a:prstGeom prst="rect">
            <a:avLst/>
          </a:prstGeom>
          <a:ln w="0">
            <a:noFill/>
          </a:ln>
        </p:spPr>
      </p:pic>
      <p:sp>
        <p:nvSpPr>
          <p:cNvPr id="150" name="Google Shape;116;p 2"/>
          <p:cNvSpPr/>
          <p:nvPr/>
        </p:nvSpPr>
        <p:spPr>
          <a:xfrm>
            <a:off x="3859200" y="169920"/>
            <a:ext cx="4362840" cy="4239720"/>
          </a:xfrm>
          <a:prstGeom prst="wedgeEllipseCallout">
            <a:avLst>
              <a:gd name="adj1" fmla="val -58029"/>
              <a:gd name="adj2" fmla="val 4958"/>
            </a:avLst>
          </a:prstGeom>
          <a:solidFill>
            <a:schemeClr val="lt2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en-GB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1" name="Google Shape;117;p 2"/>
          <p:cNvSpPr/>
          <p:nvPr/>
        </p:nvSpPr>
        <p:spPr>
          <a:xfrm>
            <a:off x="4368960" y="531360"/>
            <a:ext cx="3692160" cy="353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marL="457200" indent="-228600">
              <a:lnSpc>
                <a:spcPct val="115000"/>
              </a:lnSpc>
              <a:tabLst>
                <a:tab algn="l" pos="0"/>
              </a:tabLst>
            </a:pPr>
            <a:r>
              <a:rPr b="1" lang="lt-LT" sz="1500" spc="-1" strike="noStrike">
                <a:solidFill>
                  <a:srgbClr val="ffffff"/>
                </a:solidFill>
                <a:latin typeface="Arial"/>
                <a:ea typeface="MS Gothic"/>
              </a:rPr>
              <a:t>    </a:t>
            </a:r>
            <a:r>
              <a:rPr b="1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Генеральный секретарь</a:t>
            </a:r>
            <a:r>
              <a:rPr b="1" lang="lt-LT" sz="1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Латвийской федерации гимнастики Наталия Прокофьева говорит: «Первым значительным увеличением числа учеников на рубеже тысячелетий стало олимпийское золото Игоря Вихрова в Сиднее и олимпийское серебро Евгения Сапрониеко в Афинах».</a:t>
            </a:r>
            <a:endParaRPr b="1" lang="en-GB" sz="1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12"/>
          <p:cNvSpPr/>
          <p:nvPr/>
        </p:nvSpPr>
        <p:spPr>
          <a:xfrm>
            <a:off x="-2520" y="6648120"/>
            <a:ext cx="6985800" cy="21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3000"/>
              </a:lnSpc>
            </a:pP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Developed by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Knowledge Economy Forum and DW Akademie and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funded by the Foreign Office of the Federal Republic of Germany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.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Rectangle: Rounded Corners 37"/>
          <p:cNvSpPr/>
          <p:nvPr/>
        </p:nvSpPr>
        <p:spPr>
          <a:xfrm>
            <a:off x="7651080" y="5086440"/>
            <a:ext cx="2023200" cy="1650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</a:pPr>
            <a:r>
              <a:rPr b="0" lang="lt-LT" sz="1050" spc="-1" strike="noStrike">
                <a:solidFill>
                  <a:srgbClr val="05afb0"/>
                </a:solidFill>
                <a:latin typeface="Arial"/>
                <a:ea typeface="MS Gothic"/>
              </a:rPr>
              <a:t> 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4" name="Picture 23" descr="Logo&#10;&#10;Description automatically generated"/>
          <p:cNvPicPr/>
          <p:nvPr/>
        </p:nvPicPr>
        <p:blipFill>
          <a:blip r:embed="rId1"/>
          <a:stretch/>
        </p:blipFill>
        <p:spPr>
          <a:xfrm>
            <a:off x="8222400" y="6104880"/>
            <a:ext cx="952560" cy="375840"/>
          </a:xfrm>
          <a:prstGeom prst="rect">
            <a:avLst/>
          </a:prstGeom>
          <a:ln w="0">
            <a:noFill/>
          </a:ln>
        </p:spPr>
      </p:pic>
      <p:pic>
        <p:nvPicPr>
          <p:cNvPr id="155" name="Picture 24" descr="Logo, company name&#10;&#10;Description automatically generated"/>
          <p:cNvPicPr/>
          <p:nvPr/>
        </p:nvPicPr>
        <p:blipFill>
          <a:blip r:embed="rId2"/>
          <a:stretch/>
        </p:blipFill>
        <p:spPr>
          <a:xfrm>
            <a:off x="8088480" y="5230080"/>
            <a:ext cx="1237680" cy="898920"/>
          </a:xfrm>
          <a:prstGeom prst="rect">
            <a:avLst/>
          </a:prstGeom>
          <a:ln w="0">
            <a:noFill/>
          </a:ln>
        </p:spPr>
      </p:pic>
      <p:pic>
        <p:nvPicPr>
          <p:cNvPr id="156" name="Google Shape;124;p 2" descr=""/>
          <p:cNvPicPr/>
          <p:nvPr/>
        </p:nvPicPr>
        <p:blipFill>
          <a:blip r:embed="rId3"/>
          <a:srcRect l="0" t="0" r="27213" b="0"/>
          <a:stretch/>
        </p:blipFill>
        <p:spPr>
          <a:xfrm>
            <a:off x="312120" y="1058040"/>
            <a:ext cx="4259160" cy="3815280"/>
          </a:xfrm>
          <a:prstGeom prst="rect">
            <a:avLst/>
          </a:prstGeom>
          <a:ln w="0">
            <a:noFill/>
          </a:ln>
        </p:spPr>
      </p:pic>
      <p:sp>
        <p:nvSpPr>
          <p:cNvPr id="157" name="Google Shape;125;p 2"/>
          <p:cNvSpPr/>
          <p:nvPr/>
        </p:nvSpPr>
        <p:spPr>
          <a:xfrm>
            <a:off x="3453120" y="850680"/>
            <a:ext cx="5090400" cy="1680480"/>
          </a:xfrm>
          <a:prstGeom prst="wedgeRoundRectCallout">
            <a:avLst>
              <a:gd name="adj1" fmla="val -56493"/>
              <a:gd name="adj2" fmla="val 38198"/>
              <a:gd name="adj3" fmla="val 0"/>
            </a:avLst>
          </a:prstGeom>
          <a:solidFill>
            <a:schemeClr val="lt2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en-GB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8" name="Google Shape;117;p 1"/>
          <p:cNvSpPr/>
          <p:nvPr/>
        </p:nvSpPr>
        <p:spPr>
          <a:xfrm>
            <a:off x="3484800" y="923400"/>
            <a:ext cx="4985640" cy="13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marL="457200" indent="-228600">
              <a:lnSpc>
                <a:spcPct val="115000"/>
              </a:lnSpc>
              <a:tabLst>
                <a:tab algn="l" pos="0"/>
              </a:tabLst>
            </a:pPr>
            <a:r>
              <a:rPr b="1" lang="lt-LT" sz="1500" spc="-1" strike="noStrike">
                <a:solidFill>
                  <a:srgbClr val="ffffff"/>
                </a:solidFill>
                <a:latin typeface="Arial"/>
                <a:ea typeface="MS Gothic"/>
              </a:rPr>
              <a:t>    </a:t>
            </a:r>
            <a:r>
              <a:rPr b="1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Эдгарс Точ: </a:t>
            </a: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«</a:t>
            </a:r>
            <a:r>
              <a:rPr b="1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Когда я смотрел баскетбольный матч, я хотел стать баскетболистом. Когда я смотрел волейбол - волейболистом</a:t>
            </a: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»</a:t>
            </a:r>
            <a:r>
              <a:rPr b="1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en-GB" sz="1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Box 15"/>
          <p:cNvSpPr/>
          <p:nvPr/>
        </p:nvSpPr>
        <p:spPr>
          <a:xfrm>
            <a:off x="-2520" y="6648120"/>
            <a:ext cx="6985800" cy="21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3000"/>
              </a:lnSpc>
            </a:pP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Developed by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Knowledge Economy Forum and DW Akademie and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funded by the Foreign Office of the Federal Republic of Germany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.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Rectangle: Rounded Corners 38"/>
          <p:cNvSpPr/>
          <p:nvPr/>
        </p:nvSpPr>
        <p:spPr>
          <a:xfrm>
            <a:off x="7651080" y="5086440"/>
            <a:ext cx="2023200" cy="1650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</a:pPr>
            <a:r>
              <a:rPr b="0" lang="lt-LT" sz="1050" spc="-1" strike="noStrike">
                <a:solidFill>
                  <a:srgbClr val="05afb0"/>
                </a:solidFill>
                <a:latin typeface="Arial"/>
                <a:ea typeface="MS Gothic"/>
              </a:rPr>
              <a:t> 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Picture 25" descr="Logo&#10;&#10;Description automatically generated"/>
          <p:cNvPicPr/>
          <p:nvPr/>
        </p:nvPicPr>
        <p:blipFill>
          <a:blip r:embed="rId1"/>
          <a:stretch/>
        </p:blipFill>
        <p:spPr>
          <a:xfrm>
            <a:off x="8222400" y="6104880"/>
            <a:ext cx="952560" cy="375840"/>
          </a:xfrm>
          <a:prstGeom prst="rect">
            <a:avLst/>
          </a:prstGeom>
          <a:ln w="0">
            <a:noFill/>
          </a:ln>
        </p:spPr>
      </p:pic>
      <p:pic>
        <p:nvPicPr>
          <p:cNvPr id="162" name="Picture 26" descr="Logo, company name&#10;&#10;Description automatically generated"/>
          <p:cNvPicPr/>
          <p:nvPr/>
        </p:nvPicPr>
        <p:blipFill>
          <a:blip r:embed="rId2"/>
          <a:stretch/>
        </p:blipFill>
        <p:spPr>
          <a:xfrm>
            <a:off x="8088480" y="5230080"/>
            <a:ext cx="1237680" cy="898920"/>
          </a:xfrm>
          <a:prstGeom prst="rect">
            <a:avLst/>
          </a:prstGeom>
          <a:ln w="0">
            <a:noFill/>
          </a:ln>
        </p:spPr>
      </p:pic>
      <p:sp>
        <p:nvSpPr>
          <p:cNvPr id="163" name="Rectangle: Rounded Corners 39"/>
          <p:cNvSpPr/>
          <p:nvPr/>
        </p:nvSpPr>
        <p:spPr>
          <a:xfrm>
            <a:off x="378360" y="5882760"/>
            <a:ext cx="4299480" cy="5223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3000"/>
              </a:lnSpc>
            </a:pPr>
            <a:r>
              <a:rPr b="0" lang="en-US" sz="800" spc="-1" strike="noStrike">
                <a:solidFill>
                  <a:srgbClr val="808080"/>
                </a:solidFill>
                <a:latin typeface="Arial"/>
                <a:ea typeface="MS Gothic"/>
              </a:rPr>
              <a:t>Источник: https://www.lsm.lv/raksts/dzive—stils/cilvekstasti/olimpiskie-atleti-iedvesmo-nometne-limbazu-novada-jaunie-sportisti-jut-lidzi-pludmales-volejbolistiem.a415787.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4" name="Google Shape;131;p 2" descr=""/>
          <p:cNvPicPr/>
          <p:nvPr/>
        </p:nvPicPr>
        <p:blipFill>
          <a:blip r:embed="rId3"/>
          <a:srcRect l="0" t="-767" r="24961" b="767"/>
          <a:stretch/>
        </p:blipFill>
        <p:spPr>
          <a:xfrm>
            <a:off x="4127760" y="79560"/>
            <a:ext cx="5202360" cy="4599360"/>
          </a:xfrm>
          <a:prstGeom prst="rect">
            <a:avLst/>
          </a:prstGeom>
          <a:ln w="0">
            <a:noFill/>
          </a:ln>
        </p:spPr>
      </p:pic>
      <p:sp>
        <p:nvSpPr>
          <p:cNvPr id="165" name="Google Shape;132;p 2"/>
          <p:cNvSpPr/>
          <p:nvPr/>
        </p:nvSpPr>
        <p:spPr>
          <a:xfrm>
            <a:off x="617400" y="155160"/>
            <a:ext cx="5629320" cy="2415600"/>
          </a:xfrm>
          <a:prstGeom prst="wedgeRoundRectCallout">
            <a:avLst>
              <a:gd name="adj1" fmla="val 84518"/>
              <a:gd name="adj2" fmla="val 43717"/>
              <a:gd name="adj3" fmla="val 0"/>
            </a:avLst>
          </a:prstGeom>
          <a:solidFill>
            <a:schemeClr val="lt2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en-GB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6" name="Google Shape;117;p 4"/>
          <p:cNvSpPr/>
          <p:nvPr/>
        </p:nvSpPr>
        <p:spPr>
          <a:xfrm>
            <a:off x="784800" y="455400"/>
            <a:ext cx="4985640" cy="13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marL="457200" indent="-228600">
              <a:lnSpc>
                <a:spcPct val="115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    </a:t>
            </a:r>
            <a:r>
              <a:rPr b="1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Тренер: Без сомнения – в годы Олимпийских игр всегда прибавляется молодых игроков, желающих играть. Уверен, что и в этом году будет</a:t>
            </a:r>
            <a:r>
              <a:rPr b="1" lang="lt-LT" sz="1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az-Cyrl-AZ" sz="1600" spc="-1" strike="noStrike">
                <a:solidFill>
                  <a:srgbClr val="ffffff"/>
                </a:solidFill>
                <a:latin typeface="Arial"/>
                <a:ea typeface="DejaVu Sans"/>
              </a:rPr>
              <a:t>также</a:t>
            </a:r>
            <a:r>
              <a:rPr b="1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1" lang="en-GB" sz="1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14"/>
          <p:cNvSpPr/>
          <p:nvPr/>
        </p:nvSpPr>
        <p:spPr>
          <a:xfrm>
            <a:off x="-2520" y="6648120"/>
            <a:ext cx="6985800" cy="21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3000"/>
              </a:lnSpc>
            </a:pP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Developed by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Knowledge Economy Forum and DW Akademie and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funded by the Foreign Office of the Federal Republic of Germany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.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Rectangle: Rounded Corners 40"/>
          <p:cNvSpPr/>
          <p:nvPr/>
        </p:nvSpPr>
        <p:spPr>
          <a:xfrm>
            <a:off x="7651080" y="5086440"/>
            <a:ext cx="2023200" cy="1650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</a:pPr>
            <a:r>
              <a:rPr b="0" lang="lt-LT" sz="1050" spc="-1" strike="noStrike">
                <a:solidFill>
                  <a:srgbClr val="05afb0"/>
                </a:solidFill>
                <a:latin typeface="Arial"/>
                <a:ea typeface="MS Gothic"/>
              </a:rPr>
              <a:t> 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Picture 27" descr="Logo&#10;&#10;Description automatically generated"/>
          <p:cNvPicPr/>
          <p:nvPr/>
        </p:nvPicPr>
        <p:blipFill>
          <a:blip r:embed="rId1"/>
          <a:stretch/>
        </p:blipFill>
        <p:spPr>
          <a:xfrm>
            <a:off x="8222400" y="6104880"/>
            <a:ext cx="952560" cy="375840"/>
          </a:xfrm>
          <a:prstGeom prst="rect">
            <a:avLst/>
          </a:prstGeom>
          <a:ln w="0">
            <a:noFill/>
          </a:ln>
        </p:spPr>
      </p:pic>
      <p:pic>
        <p:nvPicPr>
          <p:cNvPr id="170" name="Picture 28" descr="Logo, company name&#10;&#10;Description automatically generated"/>
          <p:cNvPicPr/>
          <p:nvPr/>
        </p:nvPicPr>
        <p:blipFill>
          <a:blip r:embed="rId2"/>
          <a:stretch/>
        </p:blipFill>
        <p:spPr>
          <a:xfrm>
            <a:off x="8088480" y="5230080"/>
            <a:ext cx="1237680" cy="898920"/>
          </a:xfrm>
          <a:prstGeom prst="rect">
            <a:avLst/>
          </a:prstGeom>
          <a:ln w="0">
            <a:noFill/>
          </a:ln>
        </p:spPr>
      </p:pic>
      <p:pic>
        <p:nvPicPr>
          <p:cNvPr id="171" name="Google Shape;138;p 2" descr=""/>
          <p:cNvPicPr/>
          <p:nvPr/>
        </p:nvPicPr>
        <p:blipFill>
          <a:blip r:embed="rId3"/>
          <a:srcRect l="0" t="0" r="30405" b="0"/>
          <a:stretch/>
        </p:blipFill>
        <p:spPr>
          <a:xfrm>
            <a:off x="4799880" y="369720"/>
            <a:ext cx="4644720" cy="4447800"/>
          </a:xfrm>
          <a:prstGeom prst="rect">
            <a:avLst/>
          </a:prstGeom>
          <a:ln w="0">
            <a:noFill/>
          </a:ln>
        </p:spPr>
      </p:pic>
      <p:sp>
        <p:nvSpPr>
          <p:cNvPr id="172" name="Google Shape;139;p 2"/>
          <p:cNvSpPr/>
          <p:nvPr/>
        </p:nvSpPr>
        <p:spPr>
          <a:xfrm>
            <a:off x="673200" y="874080"/>
            <a:ext cx="4815000" cy="2402640"/>
          </a:xfrm>
          <a:prstGeom prst="wedgeRoundRectCallout">
            <a:avLst>
              <a:gd name="adj1" fmla="val 85625"/>
              <a:gd name="adj2" fmla="val 36985"/>
              <a:gd name="adj3" fmla="val 0"/>
            </a:avLst>
          </a:prstGeom>
          <a:solidFill>
            <a:schemeClr val="lt2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en-GB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3" name="Google Shape;117;p 3"/>
          <p:cNvSpPr/>
          <p:nvPr/>
        </p:nvSpPr>
        <p:spPr>
          <a:xfrm>
            <a:off x="532800" y="1031400"/>
            <a:ext cx="4691520" cy="214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marL="457200" indent="-228600">
              <a:lnSpc>
                <a:spcPct val="115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    </a:t>
            </a:r>
            <a:r>
              <a:rPr b="1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Юный фанат: Видя, как спортсмены моей страны завоевывают медали, мне самому хочется участвовать все больше и больше. Кажется, круто, что моя страна может получить медали. Это очень круто, и сразу хочется поучаствовать.</a:t>
            </a:r>
            <a:endParaRPr b="1" lang="en-GB" sz="1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Box 13"/>
          <p:cNvSpPr/>
          <p:nvPr/>
        </p:nvSpPr>
        <p:spPr>
          <a:xfrm>
            <a:off x="-2520" y="6648120"/>
            <a:ext cx="6985800" cy="21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3000"/>
              </a:lnSpc>
            </a:pP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Developed by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Knowledge Economy Forum and DW Akademie and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funded by the Foreign Office of the Federal Republic of Germany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.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Rectangle: Rounded Corners 41"/>
          <p:cNvSpPr/>
          <p:nvPr/>
        </p:nvSpPr>
        <p:spPr>
          <a:xfrm>
            <a:off x="7651080" y="5086440"/>
            <a:ext cx="2023200" cy="1650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</a:pPr>
            <a:r>
              <a:rPr b="0" lang="lt-LT" sz="1050" spc="-1" strike="noStrike">
                <a:solidFill>
                  <a:srgbClr val="05afb0"/>
                </a:solidFill>
                <a:latin typeface="Arial"/>
                <a:ea typeface="MS Gothic"/>
              </a:rPr>
              <a:t> 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Picture 29" descr="Logo&#10;&#10;Description automatically generated"/>
          <p:cNvPicPr/>
          <p:nvPr/>
        </p:nvPicPr>
        <p:blipFill>
          <a:blip r:embed="rId1"/>
          <a:stretch/>
        </p:blipFill>
        <p:spPr>
          <a:xfrm>
            <a:off x="8222400" y="6104880"/>
            <a:ext cx="952560" cy="37584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30" descr="Logo, company name&#10;&#10;Description automatically generated"/>
          <p:cNvPicPr/>
          <p:nvPr/>
        </p:nvPicPr>
        <p:blipFill>
          <a:blip r:embed="rId2"/>
          <a:stretch/>
        </p:blipFill>
        <p:spPr>
          <a:xfrm>
            <a:off x="8088480" y="5230080"/>
            <a:ext cx="1237680" cy="898920"/>
          </a:xfrm>
          <a:prstGeom prst="rect">
            <a:avLst/>
          </a:prstGeom>
          <a:ln w="0">
            <a:noFill/>
          </a:ln>
        </p:spPr>
      </p:pic>
      <p:pic>
        <p:nvPicPr>
          <p:cNvPr id="178" name="Google Shape;146;p 2" descr=""/>
          <p:cNvPicPr/>
          <p:nvPr/>
        </p:nvPicPr>
        <p:blipFill>
          <a:blip r:embed="rId3"/>
          <a:stretch/>
        </p:blipFill>
        <p:spPr>
          <a:xfrm>
            <a:off x="278640" y="1859760"/>
            <a:ext cx="6668280" cy="4437360"/>
          </a:xfrm>
          <a:prstGeom prst="rect">
            <a:avLst/>
          </a:prstGeom>
          <a:ln w="0">
            <a:noFill/>
          </a:ln>
        </p:spPr>
      </p:pic>
      <p:sp>
        <p:nvSpPr>
          <p:cNvPr id="179" name="Google Shape;147;p 2"/>
          <p:cNvSpPr/>
          <p:nvPr/>
        </p:nvSpPr>
        <p:spPr>
          <a:xfrm>
            <a:off x="4491360" y="1649520"/>
            <a:ext cx="4417560" cy="1760400"/>
          </a:xfrm>
          <a:prstGeom prst="wedgeRoundRectCallout">
            <a:avLst>
              <a:gd name="adj1" fmla="val -53583"/>
              <a:gd name="adj2" fmla="val 93225"/>
              <a:gd name="adj3" fmla="val 0"/>
            </a:avLst>
          </a:prstGeom>
          <a:solidFill>
            <a:schemeClr val="lt2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en-GB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0" name="Google Shape;117;p 6"/>
          <p:cNvSpPr/>
          <p:nvPr/>
        </p:nvSpPr>
        <p:spPr>
          <a:xfrm>
            <a:off x="4533840" y="1630080"/>
            <a:ext cx="4375080" cy="175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marL="457200" indent="-228600">
              <a:lnSpc>
                <a:spcPct val="115000"/>
              </a:lnSpc>
              <a:tabLst>
                <a:tab algn="l" pos="0"/>
              </a:tabLst>
            </a:pPr>
            <a:r>
              <a:rPr b="1" lang="lt-LT" sz="1500" spc="-1" strike="noStrike">
                <a:solidFill>
                  <a:srgbClr val="ffffff"/>
                </a:solidFill>
                <a:latin typeface="Arial"/>
                <a:ea typeface="MS Gothic"/>
              </a:rPr>
              <a:t>    </a:t>
            </a:r>
            <a:r>
              <a:rPr b="1" lang="az-Cyrl-AZ" sz="1500" spc="-1" strike="noStrike">
                <a:solidFill>
                  <a:srgbClr val="ffffff"/>
                </a:solidFill>
                <a:latin typeface="Arial"/>
                <a:ea typeface="MS Gothic"/>
              </a:rPr>
              <a:t>Многие олимпийцы мотивируют молодежь двигаться и больше времени проводить на свежем воздухе. Например, говоря о баскетболен</a:t>
            </a:r>
            <a:r>
              <a:rPr b="1" lang="lt-LT" sz="1500" spc="-1" strike="noStrike">
                <a:solidFill>
                  <a:srgbClr val="ffffff"/>
                </a:solidFill>
                <a:latin typeface="Arial"/>
                <a:ea typeface="MS Gothic"/>
              </a:rPr>
              <a:t>, </a:t>
            </a:r>
            <a:r>
              <a:rPr b="1" lang="az-Cyrl-AZ" sz="1500" spc="-1" strike="noStrike">
                <a:solidFill>
                  <a:srgbClr val="ffffff"/>
                </a:solidFill>
                <a:latin typeface="Arial"/>
                <a:ea typeface="MS Gothic"/>
              </a:rPr>
              <a:t>а уличный баскетбол собирается намного больше людей.</a:t>
            </a:r>
            <a:endParaRPr b="1" lang="en-GB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2"/>
          <p:cNvSpPr/>
          <p:nvPr/>
        </p:nvSpPr>
        <p:spPr>
          <a:xfrm>
            <a:off x="-2520" y="6648120"/>
            <a:ext cx="6986160" cy="21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3000"/>
              </a:lnSpc>
            </a:pP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Developed by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Knowledge Economy Forum and DW Akademie and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funded by the Foreign Office of the Federal Republic of Germany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.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Rectangle: Rounded Corners 2"/>
          <p:cNvSpPr/>
          <p:nvPr/>
        </p:nvSpPr>
        <p:spPr>
          <a:xfrm>
            <a:off x="7651080" y="5086440"/>
            <a:ext cx="2023560" cy="16513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</a:pPr>
            <a:r>
              <a:rPr b="0" lang="lt-LT" sz="1050" spc="-1" strike="noStrike">
                <a:solidFill>
                  <a:srgbClr val="05afb0"/>
                </a:solidFill>
                <a:latin typeface="Arial"/>
                <a:ea typeface="MS Gothic"/>
              </a:rPr>
              <a:t> 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" name="Picture 3" descr="Logo&#10;&#10;Description automatically generated"/>
          <p:cNvPicPr/>
          <p:nvPr/>
        </p:nvPicPr>
        <p:blipFill>
          <a:blip r:embed="rId1"/>
          <a:stretch/>
        </p:blipFill>
        <p:spPr>
          <a:xfrm>
            <a:off x="8222400" y="6104880"/>
            <a:ext cx="952920" cy="37620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4" descr="Logo, company name&#10;&#10;Description automatically generated"/>
          <p:cNvPicPr/>
          <p:nvPr/>
        </p:nvPicPr>
        <p:blipFill>
          <a:blip r:embed="rId2"/>
          <a:stretch/>
        </p:blipFill>
        <p:spPr>
          <a:xfrm>
            <a:off x="8088480" y="5230080"/>
            <a:ext cx="1238040" cy="899280"/>
          </a:xfrm>
          <a:prstGeom prst="rect">
            <a:avLst/>
          </a:prstGeom>
          <a:ln w="0">
            <a:noFill/>
          </a:ln>
        </p:spPr>
      </p:pic>
      <p:sp>
        <p:nvSpPr>
          <p:cNvPr id="51" name="Rectangle: Rounded Corners 5"/>
          <p:cNvSpPr/>
          <p:nvPr/>
        </p:nvSpPr>
        <p:spPr>
          <a:xfrm>
            <a:off x="395280" y="218520"/>
            <a:ext cx="9128880" cy="831240"/>
          </a:xfrm>
          <a:prstGeom prst="roundRect">
            <a:avLst>
              <a:gd name="adj" fmla="val 16441"/>
            </a:avLst>
          </a:prstGeom>
          <a:solidFill>
            <a:schemeClr val="bg1"/>
          </a:solidFill>
          <a:ln w="41275">
            <a:solidFill>
              <a:srgbClr val="0689b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93000"/>
              </a:lnSpc>
            </a:pPr>
            <a:r>
              <a:rPr b="0" lang="lt-LT" sz="2100" spc="-1" strike="noStrike">
                <a:solidFill>
                  <a:srgbClr val="0689ba"/>
                </a:solidFill>
                <a:latin typeface="Arial"/>
                <a:ea typeface="Tahoma"/>
              </a:rPr>
              <a:t>Произнесите первое слово, которое придет вам в голову после просмотра скриншота.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Google Shape;127;p2" descr=""/>
          <p:cNvPicPr/>
          <p:nvPr/>
        </p:nvPicPr>
        <p:blipFill>
          <a:blip r:embed="rId3"/>
          <a:stretch/>
        </p:blipFill>
        <p:spPr>
          <a:xfrm>
            <a:off x="364320" y="1120320"/>
            <a:ext cx="4567680" cy="5054400"/>
          </a:xfrm>
          <a:prstGeom prst="rect">
            <a:avLst/>
          </a:prstGeom>
          <a:ln w="0">
            <a:noFill/>
          </a:ln>
        </p:spPr>
      </p:pic>
      <p:sp>
        <p:nvSpPr>
          <p:cNvPr id="53" name="Rectangle: Rounded Corners 1"/>
          <p:cNvSpPr/>
          <p:nvPr/>
        </p:nvSpPr>
        <p:spPr>
          <a:xfrm>
            <a:off x="4941000" y="4001040"/>
            <a:ext cx="4608360" cy="101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34e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93000"/>
              </a:lnSpc>
            </a:pPr>
            <a:r>
              <a:rPr b="1" lang="az-Cyrl-AZ" sz="2100" spc="-1" strike="noStrike">
                <a:solidFill>
                  <a:srgbClr val="000000"/>
                </a:solidFill>
                <a:highlight>
                  <a:srgbClr val="ffd428"/>
                </a:highlight>
                <a:latin typeface="Arial"/>
                <a:ea typeface="MS Gothic"/>
              </a:rPr>
              <a:t>Кристапс Порзингис пополнил свой автопарк эксклюзивным </a:t>
            </a:r>
            <a:r>
              <a:rPr b="1" lang="lt-LT" sz="2100" spc="-1" strike="noStrike">
                <a:solidFill>
                  <a:srgbClr val="000000"/>
                </a:solidFill>
                <a:highlight>
                  <a:srgbClr val="ffd428"/>
                </a:highlight>
                <a:latin typeface="Arial"/>
                <a:ea typeface="MS Gothic"/>
              </a:rPr>
              <a:t>Mercedes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Rectangle: Rounded Corners 4"/>
          <p:cNvSpPr/>
          <p:nvPr/>
        </p:nvSpPr>
        <p:spPr>
          <a:xfrm>
            <a:off x="375120" y="6212520"/>
            <a:ext cx="4491000" cy="3164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3000"/>
              </a:lnSpc>
            </a:pPr>
            <a:r>
              <a:rPr b="0" lang="en-US" sz="800" spc="-1" strike="noStrike">
                <a:solidFill>
                  <a:srgbClr val="808080"/>
                </a:solidFill>
                <a:latin typeface="Arial"/>
                <a:ea typeface="MS Gothic"/>
              </a:rPr>
              <a:t>Источник: https://jauns.lv/raksts/izklaide/409580-kristaps-porzingis-papildina-savu-autoparku-ar-ekskluzivu-mersedesu.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1"/>
          <p:cNvSpPr/>
          <p:nvPr/>
        </p:nvSpPr>
        <p:spPr>
          <a:xfrm>
            <a:off x="-2520" y="6648120"/>
            <a:ext cx="6986160" cy="21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3000"/>
              </a:lnSpc>
            </a:pP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Developed by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Knowledge Economy Forum and DW Akademie and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funded by the Foreign Office of the Federal Republic of Germany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.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Rectangle: Rounded Corners 6"/>
          <p:cNvSpPr/>
          <p:nvPr/>
        </p:nvSpPr>
        <p:spPr>
          <a:xfrm>
            <a:off x="7651080" y="5086440"/>
            <a:ext cx="2023560" cy="16513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</a:pPr>
            <a:r>
              <a:rPr b="0" lang="lt-LT" sz="1050" spc="-1" strike="noStrike">
                <a:solidFill>
                  <a:srgbClr val="05afb0"/>
                </a:solidFill>
                <a:latin typeface="Arial"/>
                <a:ea typeface="MS Gothic"/>
              </a:rPr>
              <a:t> 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" name="Picture 1" descr="Logo&#10;&#10;Description automatically generated"/>
          <p:cNvPicPr/>
          <p:nvPr/>
        </p:nvPicPr>
        <p:blipFill>
          <a:blip r:embed="rId1"/>
          <a:stretch/>
        </p:blipFill>
        <p:spPr>
          <a:xfrm>
            <a:off x="8222400" y="6104880"/>
            <a:ext cx="952920" cy="37620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2" descr="Logo, company name&#10;&#10;Description automatically generated"/>
          <p:cNvPicPr/>
          <p:nvPr/>
        </p:nvPicPr>
        <p:blipFill>
          <a:blip r:embed="rId2"/>
          <a:stretch/>
        </p:blipFill>
        <p:spPr>
          <a:xfrm>
            <a:off x="8088480" y="5230080"/>
            <a:ext cx="1238040" cy="899280"/>
          </a:xfrm>
          <a:prstGeom prst="rect">
            <a:avLst/>
          </a:prstGeom>
          <a:ln w="0">
            <a:noFill/>
          </a:ln>
        </p:spPr>
      </p:pic>
      <p:sp>
        <p:nvSpPr>
          <p:cNvPr id="59" name="Rectangle: Rounded Corners 7"/>
          <p:cNvSpPr/>
          <p:nvPr/>
        </p:nvSpPr>
        <p:spPr>
          <a:xfrm>
            <a:off x="395280" y="218520"/>
            <a:ext cx="9128880" cy="831240"/>
          </a:xfrm>
          <a:prstGeom prst="roundRect">
            <a:avLst>
              <a:gd name="adj" fmla="val 16441"/>
            </a:avLst>
          </a:prstGeom>
          <a:solidFill>
            <a:schemeClr val="bg1"/>
          </a:solidFill>
          <a:ln w="41275">
            <a:solidFill>
              <a:srgbClr val="0689b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93000"/>
              </a:lnSpc>
            </a:pPr>
            <a:r>
              <a:rPr b="0" lang="lt-LT" sz="2100" spc="-1" strike="noStrike">
                <a:solidFill>
                  <a:srgbClr val="0689ba"/>
                </a:solidFill>
                <a:latin typeface="Arial"/>
                <a:ea typeface="Tahoma"/>
              </a:rPr>
              <a:t>Произнесите первое слово, которое придет вам в голову после просмотра скриншота.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Rectangle: Rounded Corners 8"/>
          <p:cNvSpPr/>
          <p:nvPr/>
        </p:nvSpPr>
        <p:spPr>
          <a:xfrm>
            <a:off x="4113720" y="1420560"/>
            <a:ext cx="5168160" cy="1506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34e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93000"/>
              </a:lnSpc>
            </a:pPr>
            <a:r>
              <a:rPr b="1" lang="lt-LT" sz="2100" spc="-1" strike="noStrike">
                <a:solidFill>
                  <a:srgbClr val="000000"/>
                </a:solidFill>
                <a:highlight>
                  <a:srgbClr val="ffd428"/>
                </a:highlight>
                <a:latin typeface="Arial"/>
                <a:ea typeface="MS Gothic"/>
              </a:rPr>
              <a:t>С фантастическим выступлением Порзингис претендует в команду All Star, но этого недостаточно для победы над «76ers».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Rectangle: Rounded Corners 9"/>
          <p:cNvSpPr/>
          <p:nvPr/>
        </p:nvSpPr>
        <p:spPr>
          <a:xfrm>
            <a:off x="446400" y="5254200"/>
            <a:ext cx="3680280" cy="338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3000"/>
              </a:lnSpc>
            </a:pPr>
            <a:r>
              <a:rPr b="0" lang="en-US" sz="800" spc="-1" strike="noStrike">
                <a:solidFill>
                  <a:srgbClr val="808080"/>
                </a:solidFill>
                <a:latin typeface="Arial"/>
                <a:ea typeface="MS Gothic"/>
              </a:rPr>
              <a:t>Источник: https://sports.tv3.lv/basketbols/nba/ar-fantastisku-sniegumu-porzingis-piesakas-uz-all-star-uzvarai-par-76ers-ar-to-nepietiek.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" name="Google Shape;143;p3" descr=""/>
          <p:cNvPicPr/>
          <p:nvPr/>
        </p:nvPicPr>
        <p:blipFill>
          <a:blip r:embed="rId3"/>
          <a:stretch/>
        </p:blipFill>
        <p:spPr>
          <a:xfrm>
            <a:off x="494640" y="1388880"/>
            <a:ext cx="3618000" cy="383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3"/>
          <p:cNvSpPr/>
          <p:nvPr/>
        </p:nvSpPr>
        <p:spPr>
          <a:xfrm>
            <a:off x="-2520" y="6648120"/>
            <a:ext cx="6986160" cy="21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3000"/>
              </a:lnSpc>
            </a:pP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Developed by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Knowledge Economy Forum and DW Akademie and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funded by the Foreign Office of the Federal Republic of Germany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.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Rectangle: Rounded Corners 10"/>
          <p:cNvSpPr/>
          <p:nvPr/>
        </p:nvSpPr>
        <p:spPr>
          <a:xfrm>
            <a:off x="7651080" y="5086440"/>
            <a:ext cx="2023560" cy="16513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</a:pPr>
            <a:r>
              <a:rPr b="0" lang="lt-LT" sz="1050" spc="-1" strike="noStrike">
                <a:solidFill>
                  <a:srgbClr val="05afb0"/>
                </a:solidFill>
                <a:latin typeface="Arial"/>
                <a:ea typeface="MS Gothic"/>
              </a:rPr>
              <a:t> 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" name="Picture 5" descr="Logo&#10;&#10;Description automatically generated"/>
          <p:cNvPicPr/>
          <p:nvPr/>
        </p:nvPicPr>
        <p:blipFill>
          <a:blip r:embed="rId1"/>
          <a:stretch/>
        </p:blipFill>
        <p:spPr>
          <a:xfrm>
            <a:off x="8222400" y="6104880"/>
            <a:ext cx="952920" cy="376200"/>
          </a:xfrm>
          <a:prstGeom prst="rect">
            <a:avLst/>
          </a:prstGeom>
          <a:ln w="0">
            <a:noFill/>
          </a:ln>
        </p:spPr>
      </p:pic>
      <p:pic>
        <p:nvPicPr>
          <p:cNvPr id="66" name="Picture 6" descr="Logo, company name&#10;&#10;Description automatically generated"/>
          <p:cNvPicPr/>
          <p:nvPr/>
        </p:nvPicPr>
        <p:blipFill>
          <a:blip r:embed="rId2"/>
          <a:stretch/>
        </p:blipFill>
        <p:spPr>
          <a:xfrm>
            <a:off x="8088480" y="5230080"/>
            <a:ext cx="1238040" cy="899280"/>
          </a:xfrm>
          <a:prstGeom prst="rect">
            <a:avLst/>
          </a:prstGeom>
          <a:ln w="0">
            <a:noFill/>
          </a:ln>
        </p:spPr>
      </p:pic>
      <p:sp>
        <p:nvSpPr>
          <p:cNvPr id="67" name="Rectangle: Rounded Corners 12"/>
          <p:cNvSpPr/>
          <p:nvPr/>
        </p:nvSpPr>
        <p:spPr>
          <a:xfrm>
            <a:off x="395280" y="218520"/>
            <a:ext cx="9128880" cy="831240"/>
          </a:xfrm>
          <a:prstGeom prst="roundRect">
            <a:avLst>
              <a:gd name="adj" fmla="val 16441"/>
            </a:avLst>
          </a:prstGeom>
          <a:solidFill>
            <a:schemeClr val="bg1"/>
          </a:solidFill>
          <a:ln w="41275">
            <a:solidFill>
              <a:srgbClr val="0689b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93000"/>
              </a:lnSpc>
            </a:pPr>
            <a:r>
              <a:rPr b="0" lang="lt-LT" sz="2100" spc="-1" strike="noStrike">
                <a:solidFill>
                  <a:srgbClr val="0689ba"/>
                </a:solidFill>
                <a:latin typeface="Arial"/>
                <a:ea typeface="Tahoma"/>
              </a:rPr>
              <a:t>Произнесите первое слово, которое придет вам в голову после просмотра скриншота.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Rectangle: Rounded Corners 13"/>
          <p:cNvSpPr/>
          <p:nvPr/>
        </p:nvSpPr>
        <p:spPr>
          <a:xfrm>
            <a:off x="5299920" y="1527840"/>
            <a:ext cx="4360680" cy="1530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34e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93000"/>
              </a:lnSpc>
            </a:pPr>
            <a:r>
              <a:rPr b="1" lang="lt-LT" sz="2100" spc="-1" strike="noStrike">
                <a:solidFill>
                  <a:srgbClr val="000000"/>
                </a:solidFill>
                <a:highlight>
                  <a:srgbClr val="ffd428"/>
                </a:highlight>
                <a:latin typeface="Arial"/>
                <a:ea typeface="MS Gothic"/>
              </a:rPr>
              <a:t>Я посчитал статистику — одним важным результатом было то, что Порзингис был лучшим во всей НБА в марте.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Rectangle: Rounded Corners 14"/>
          <p:cNvSpPr/>
          <p:nvPr/>
        </p:nvSpPr>
        <p:spPr>
          <a:xfrm>
            <a:off x="446400" y="5254200"/>
            <a:ext cx="4815000" cy="338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3000"/>
              </a:lnSpc>
            </a:pPr>
            <a:r>
              <a:rPr b="0" lang="en-US" sz="800" spc="-1" strike="noStrike">
                <a:solidFill>
                  <a:srgbClr val="808080"/>
                </a:solidFill>
                <a:latin typeface="Arial"/>
                <a:ea typeface="MS Gothic"/>
              </a:rPr>
              <a:t>Источник: https://sports.tv3.lv/basketbols/nba/statistiki-saskaitijusi-viena-svariga-raditaja-porzingis-marta-bija-labakais-visa-nba.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" name="Google Shape;158;p4" descr=""/>
          <p:cNvPicPr/>
          <p:nvPr/>
        </p:nvPicPr>
        <p:blipFill>
          <a:blip r:embed="rId3"/>
          <a:stretch/>
        </p:blipFill>
        <p:spPr>
          <a:xfrm>
            <a:off x="445680" y="1353960"/>
            <a:ext cx="4824360" cy="3808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6"/>
          <p:cNvSpPr/>
          <p:nvPr/>
        </p:nvSpPr>
        <p:spPr>
          <a:xfrm>
            <a:off x="-2520" y="6648120"/>
            <a:ext cx="6986160" cy="21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3000"/>
              </a:lnSpc>
            </a:pP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Developed by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Knowledge Economy Forum and DW Akademie and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funded by the Foreign Office of the Federal Republic of Germany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.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Rectangle: Rounded Corners 19"/>
          <p:cNvSpPr/>
          <p:nvPr/>
        </p:nvSpPr>
        <p:spPr>
          <a:xfrm>
            <a:off x="7651080" y="5086440"/>
            <a:ext cx="2023560" cy="16513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</a:pPr>
            <a:r>
              <a:rPr b="0" lang="lt-LT" sz="1050" spc="-1" strike="noStrike">
                <a:solidFill>
                  <a:srgbClr val="05afb0"/>
                </a:solidFill>
                <a:latin typeface="Arial"/>
                <a:ea typeface="MS Gothic"/>
              </a:rPr>
              <a:t> 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" name="Picture 11" descr="Logo&#10;&#10;Description automatically generated"/>
          <p:cNvPicPr/>
          <p:nvPr/>
        </p:nvPicPr>
        <p:blipFill>
          <a:blip r:embed="rId1"/>
          <a:stretch/>
        </p:blipFill>
        <p:spPr>
          <a:xfrm>
            <a:off x="8222400" y="6104880"/>
            <a:ext cx="952920" cy="37620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12" descr="Logo, company name&#10;&#10;Description automatically generated"/>
          <p:cNvPicPr/>
          <p:nvPr/>
        </p:nvPicPr>
        <p:blipFill>
          <a:blip r:embed="rId2"/>
          <a:stretch/>
        </p:blipFill>
        <p:spPr>
          <a:xfrm>
            <a:off x="8088480" y="5230080"/>
            <a:ext cx="1238040" cy="899280"/>
          </a:xfrm>
          <a:prstGeom prst="rect">
            <a:avLst/>
          </a:prstGeom>
          <a:ln w="0">
            <a:noFill/>
          </a:ln>
        </p:spPr>
      </p:pic>
      <p:sp>
        <p:nvSpPr>
          <p:cNvPr id="75" name="Rectangle: Rounded Corners 20"/>
          <p:cNvSpPr/>
          <p:nvPr/>
        </p:nvSpPr>
        <p:spPr>
          <a:xfrm>
            <a:off x="395280" y="218520"/>
            <a:ext cx="9128880" cy="831240"/>
          </a:xfrm>
          <a:prstGeom prst="roundRect">
            <a:avLst>
              <a:gd name="adj" fmla="val 16441"/>
            </a:avLst>
          </a:prstGeom>
          <a:solidFill>
            <a:schemeClr val="bg1"/>
          </a:solidFill>
          <a:ln w="41275">
            <a:solidFill>
              <a:srgbClr val="0689b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93000"/>
              </a:lnSpc>
            </a:pPr>
            <a:r>
              <a:rPr b="0" lang="lt-LT" sz="2100" spc="-1" strike="noStrike">
                <a:solidFill>
                  <a:srgbClr val="0689ba"/>
                </a:solidFill>
                <a:latin typeface="Arial"/>
                <a:ea typeface="Tahoma"/>
              </a:rPr>
              <a:t>Произнесите первое слово, которое придет вам в голову после просмотра скриншота.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Rectangle: Rounded Corners 22"/>
          <p:cNvSpPr/>
          <p:nvPr/>
        </p:nvSpPr>
        <p:spPr>
          <a:xfrm>
            <a:off x="5472360" y="3375720"/>
            <a:ext cx="4136400" cy="13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34e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93000"/>
              </a:lnSpc>
            </a:pPr>
            <a:r>
              <a:rPr b="1" lang="lt-LT" sz="2100" spc="-1" strike="noStrike">
                <a:solidFill>
                  <a:srgbClr val="000000"/>
                </a:solidFill>
                <a:highlight>
                  <a:srgbClr val="ffd428"/>
                </a:highlight>
                <a:latin typeface="Arial"/>
                <a:ea typeface="MS Gothic"/>
              </a:rPr>
              <a:t>Санщики завоевали первую медаль для Латвии на Олимпийских играх в Пекине.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Rectangle: Rounded Corners 23"/>
          <p:cNvSpPr/>
          <p:nvPr/>
        </p:nvSpPr>
        <p:spPr>
          <a:xfrm>
            <a:off x="480960" y="5584320"/>
            <a:ext cx="4948200" cy="489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3000"/>
              </a:lnSpc>
            </a:pPr>
            <a:r>
              <a:rPr b="0" lang="en-US" sz="800" spc="-1" strike="noStrike">
                <a:solidFill>
                  <a:srgbClr val="808080"/>
                </a:solidFill>
                <a:latin typeface="Arial"/>
                <a:ea typeface="MS Gothic"/>
              </a:rPr>
              <a:t>Источник: https://jauns.lv/raksts/sports/486680-kamaninu-brauceji-izcina-latvijai-pirmo-medalu-pekinas-olimpiskajas-speles.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" name="Google Shape;172;p5" descr=""/>
          <p:cNvPicPr/>
          <p:nvPr/>
        </p:nvPicPr>
        <p:blipFill>
          <a:blip r:embed="rId3"/>
          <a:stretch/>
        </p:blipFill>
        <p:spPr>
          <a:xfrm>
            <a:off x="426600" y="1230480"/>
            <a:ext cx="5005080" cy="435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5"/>
          <p:cNvSpPr/>
          <p:nvPr/>
        </p:nvSpPr>
        <p:spPr>
          <a:xfrm>
            <a:off x="-2520" y="6648120"/>
            <a:ext cx="6986160" cy="21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3000"/>
              </a:lnSpc>
            </a:pP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Developed by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Knowledge Economy Forum and DW Akademie and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funded by the Foreign Office of the Federal Republic of Germany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.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Rectangle: Rounded Corners 15"/>
          <p:cNvSpPr/>
          <p:nvPr/>
        </p:nvSpPr>
        <p:spPr>
          <a:xfrm>
            <a:off x="7651080" y="5086440"/>
            <a:ext cx="2023560" cy="16513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</a:pPr>
            <a:r>
              <a:rPr b="0" lang="lt-LT" sz="1050" spc="-1" strike="noStrike">
                <a:solidFill>
                  <a:srgbClr val="05afb0"/>
                </a:solidFill>
                <a:latin typeface="Arial"/>
                <a:ea typeface="MS Gothic"/>
              </a:rPr>
              <a:t> 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" name="Picture 9" descr="Logo&#10;&#10;Description automatically generated"/>
          <p:cNvPicPr/>
          <p:nvPr/>
        </p:nvPicPr>
        <p:blipFill>
          <a:blip r:embed="rId1"/>
          <a:stretch/>
        </p:blipFill>
        <p:spPr>
          <a:xfrm>
            <a:off x="8222400" y="6104880"/>
            <a:ext cx="952920" cy="376200"/>
          </a:xfrm>
          <a:prstGeom prst="rect">
            <a:avLst/>
          </a:prstGeom>
          <a:ln w="0">
            <a:noFill/>
          </a:ln>
        </p:spPr>
      </p:pic>
      <p:pic>
        <p:nvPicPr>
          <p:cNvPr id="82" name="Picture 10" descr="Logo, company name&#10;&#10;Description automatically generated"/>
          <p:cNvPicPr/>
          <p:nvPr/>
        </p:nvPicPr>
        <p:blipFill>
          <a:blip r:embed="rId2"/>
          <a:stretch/>
        </p:blipFill>
        <p:spPr>
          <a:xfrm>
            <a:off x="8088480" y="5230080"/>
            <a:ext cx="1238040" cy="899280"/>
          </a:xfrm>
          <a:prstGeom prst="rect">
            <a:avLst/>
          </a:prstGeom>
          <a:ln w="0">
            <a:noFill/>
          </a:ln>
        </p:spPr>
      </p:pic>
      <p:sp>
        <p:nvSpPr>
          <p:cNvPr id="83" name="Rectangle: Rounded Corners 16"/>
          <p:cNvSpPr/>
          <p:nvPr/>
        </p:nvSpPr>
        <p:spPr>
          <a:xfrm>
            <a:off x="395280" y="218520"/>
            <a:ext cx="9128880" cy="831240"/>
          </a:xfrm>
          <a:prstGeom prst="roundRect">
            <a:avLst>
              <a:gd name="adj" fmla="val 16441"/>
            </a:avLst>
          </a:prstGeom>
          <a:solidFill>
            <a:schemeClr val="bg1"/>
          </a:solidFill>
          <a:ln w="41275">
            <a:solidFill>
              <a:srgbClr val="0689b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93000"/>
              </a:lnSpc>
            </a:pPr>
            <a:r>
              <a:rPr b="0" lang="lt-LT" sz="2100" spc="-1" strike="noStrike">
                <a:solidFill>
                  <a:srgbClr val="0689ba"/>
                </a:solidFill>
                <a:latin typeface="Arial"/>
                <a:ea typeface="Tahoma"/>
              </a:rPr>
              <a:t>Произнесите первое слово, которое придет вам в голову после просмотра скриншота.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Rectangle: Rounded Corners 17"/>
          <p:cNvSpPr/>
          <p:nvPr/>
        </p:nvSpPr>
        <p:spPr>
          <a:xfrm>
            <a:off x="5299920" y="1527840"/>
            <a:ext cx="4360680" cy="17823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34e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93000"/>
              </a:lnSpc>
            </a:pPr>
            <a:r>
              <a:rPr b="1" lang="lt-LT" sz="2100" spc="-1" strike="noStrike">
                <a:solidFill>
                  <a:srgbClr val="000000"/>
                </a:solidFill>
                <a:highlight>
                  <a:srgbClr val="ffd428"/>
                </a:highlight>
                <a:latin typeface="Arial"/>
                <a:ea typeface="MS Gothic"/>
              </a:rPr>
              <a:t>ВИДЕО: У тебя ноль уважения! После поражения Остапенко с соперником обменялись острыми высказываниями.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Rectangle: Rounded Corners 18"/>
          <p:cNvSpPr/>
          <p:nvPr/>
        </p:nvSpPr>
        <p:spPr>
          <a:xfrm>
            <a:off x="482400" y="5866200"/>
            <a:ext cx="4363200" cy="338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3000"/>
              </a:lnSpc>
            </a:pPr>
            <a:r>
              <a:rPr b="0" lang="en-US" sz="800" spc="-1" strike="noStrike">
                <a:solidFill>
                  <a:srgbClr val="808080"/>
                </a:solidFill>
                <a:latin typeface="Arial"/>
                <a:ea typeface="MS Gothic"/>
              </a:rPr>
              <a:t>Источник: https://www.apollo.lv/7285509/video-tev-ir-nulle-cienas-ostapenko-pec-zaudejuma-iesaistas-asa-vardu-apmaina-ar-pretinieci.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" name="Google Shape;187;p6" descr=""/>
          <p:cNvPicPr/>
          <p:nvPr/>
        </p:nvPicPr>
        <p:blipFill>
          <a:blip r:embed="rId3"/>
          <a:stretch/>
        </p:blipFill>
        <p:spPr>
          <a:xfrm>
            <a:off x="478440" y="1260720"/>
            <a:ext cx="4390560" cy="455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7"/>
          <p:cNvSpPr/>
          <p:nvPr/>
        </p:nvSpPr>
        <p:spPr>
          <a:xfrm>
            <a:off x="-2520" y="6648120"/>
            <a:ext cx="6986160" cy="21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3000"/>
              </a:lnSpc>
            </a:pP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Developed by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Knowledge Economy Forum and DW Akademie and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funded by the Foreign Office of the Federal Republic of Germany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.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Rectangle: Rounded Corners 49"/>
          <p:cNvSpPr/>
          <p:nvPr/>
        </p:nvSpPr>
        <p:spPr>
          <a:xfrm>
            <a:off x="7651080" y="5086440"/>
            <a:ext cx="2023560" cy="16513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</a:pPr>
            <a:r>
              <a:rPr b="0" lang="lt-LT" sz="1050" spc="-1" strike="noStrike">
                <a:solidFill>
                  <a:srgbClr val="05afb0"/>
                </a:solidFill>
                <a:latin typeface="Arial"/>
                <a:ea typeface="MS Gothic"/>
              </a:rPr>
              <a:t> 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" name="Picture 31" descr="Logo&#10;&#10;Description automatically generated"/>
          <p:cNvPicPr/>
          <p:nvPr/>
        </p:nvPicPr>
        <p:blipFill>
          <a:blip r:embed="rId1"/>
          <a:stretch/>
        </p:blipFill>
        <p:spPr>
          <a:xfrm>
            <a:off x="8222400" y="6104880"/>
            <a:ext cx="952920" cy="376200"/>
          </a:xfrm>
          <a:prstGeom prst="rect">
            <a:avLst/>
          </a:prstGeom>
          <a:ln w="0">
            <a:noFill/>
          </a:ln>
        </p:spPr>
      </p:pic>
      <p:pic>
        <p:nvPicPr>
          <p:cNvPr id="90" name="Picture 32" descr="Logo, company name&#10;&#10;Description automatically generated"/>
          <p:cNvPicPr/>
          <p:nvPr/>
        </p:nvPicPr>
        <p:blipFill>
          <a:blip r:embed="rId2"/>
          <a:stretch/>
        </p:blipFill>
        <p:spPr>
          <a:xfrm>
            <a:off x="8088480" y="5230080"/>
            <a:ext cx="1238040" cy="899280"/>
          </a:xfrm>
          <a:prstGeom prst="rect">
            <a:avLst/>
          </a:prstGeom>
          <a:ln w="0">
            <a:noFill/>
          </a:ln>
        </p:spPr>
      </p:pic>
      <p:sp>
        <p:nvSpPr>
          <p:cNvPr id="91" name="Rectangle: Rounded Corners 50"/>
          <p:cNvSpPr/>
          <p:nvPr/>
        </p:nvSpPr>
        <p:spPr>
          <a:xfrm>
            <a:off x="395280" y="218520"/>
            <a:ext cx="9128880" cy="831240"/>
          </a:xfrm>
          <a:prstGeom prst="roundRect">
            <a:avLst>
              <a:gd name="adj" fmla="val 16441"/>
            </a:avLst>
          </a:prstGeom>
          <a:solidFill>
            <a:schemeClr val="bg1"/>
          </a:solidFill>
          <a:ln w="41275">
            <a:solidFill>
              <a:srgbClr val="0689b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93000"/>
              </a:lnSpc>
            </a:pPr>
            <a:r>
              <a:rPr b="0" lang="lt-LT" sz="2100" spc="-1" strike="noStrike">
                <a:solidFill>
                  <a:srgbClr val="0689ba"/>
                </a:solidFill>
                <a:latin typeface="Arial"/>
                <a:ea typeface="Tahoma"/>
              </a:rPr>
              <a:t>Произнесите первое слово, которое придет вам в голову после просмотра скриншота.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Rectangle: Rounded Corners 51"/>
          <p:cNvSpPr/>
          <p:nvPr/>
        </p:nvSpPr>
        <p:spPr>
          <a:xfrm>
            <a:off x="5916240" y="1803600"/>
            <a:ext cx="3660480" cy="16981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34e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93000"/>
              </a:lnSpc>
            </a:pPr>
            <a:r>
              <a:rPr b="1" lang="lt-LT" sz="2100" spc="-1" strike="noStrike">
                <a:solidFill>
                  <a:srgbClr val="000000"/>
                </a:solidFill>
                <a:highlight>
                  <a:srgbClr val="ffd428"/>
                </a:highlight>
                <a:latin typeface="Arial"/>
                <a:ea typeface="MS Gothic"/>
              </a:rPr>
              <a:t>Фото: победители Рижского марафона Ращевскис и Крумина; полумарафон – Серёгиньш и Мархеле.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Rectangle: Rounded Corners 52"/>
          <p:cNvSpPr/>
          <p:nvPr/>
        </p:nvSpPr>
        <p:spPr>
          <a:xfrm>
            <a:off x="482400" y="6043680"/>
            <a:ext cx="5231520" cy="338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3000"/>
              </a:lnSpc>
            </a:pPr>
            <a:r>
              <a:rPr b="0" lang="en-US" sz="800" spc="-1" strike="noStrike">
                <a:solidFill>
                  <a:srgbClr val="808080"/>
                </a:solidFill>
                <a:latin typeface="Arial"/>
                <a:ea typeface="MS Gothic"/>
              </a:rPr>
              <a:t>Источник: https://www.delfi.lv/sports/news/tautas-sports/foto-rigas-maratona-uzvar-rascevskis-un-krumina-pusmaratona-serjogins-un-marhele.d?id=55494336#!dgs=dgslv-181905:7658102.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Google Shape;201;p 1" descr=""/>
          <p:cNvPicPr/>
          <p:nvPr/>
        </p:nvPicPr>
        <p:blipFill>
          <a:blip r:embed="rId3"/>
          <a:stretch/>
        </p:blipFill>
        <p:spPr>
          <a:xfrm>
            <a:off x="426600" y="1658520"/>
            <a:ext cx="5303520" cy="427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16"/>
          <p:cNvSpPr/>
          <p:nvPr/>
        </p:nvSpPr>
        <p:spPr>
          <a:xfrm>
            <a:off x="-2520" y="6648120"/>
            <a:ext cx="6985800" cy="21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3000"/>
              </a:lnSpc>
            </a:pP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Developed by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Knowledge Economy Forum and DW Akademie and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funded by the Foreign Office of the Federal Republic of Germany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.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Rectangle: Rounded Corners 24"/>
          <p:cNvSpPr/>
          <p:nvPr/>
        </p:nvSpPr>
        <p:spPr>
          <a:xfrm>
            <a:off x="7651080" y="5086440"/>
            <a:ext cx="2023200" cy="1650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</a:pPr>
            <a:r>
              <a:rPr b="0" lang="lt-LT" sz="1050" spc="-1" strike="noStrike">
                <a:solidFill>
                  <a:srgbClr val="05afb0"/>
                </a:solidFill>
                <a:latin typeface="Arial"/>
                <a:ea typeface="MS Gothic"/>
              </a:rPr>
              <a:t> 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Picture 13" descr="Logo&#10;&#10;Description automatically generated"/>
          <p:cNvPicPr/>
          <p:nvPr/>
        </p:nvPicPr>
        <p:blipFill>
          <a:blip r:embed="rId1"/>
          <a:stretch/>
        </p:blipFill>
        <p:spPr>
          <a:xfrm>
            <a:off x="8222400" y="6104880"/>
            <a:ext cx="952560" cy="375840"/>
          </a:xfrm>
          <a:prstGeom prst="rect">
            <a:avLst/>
          </a:prstGeom>
          <a:ln w="0">
            <a:noFill/>
          </a:ln>
        </p:spPr>
      </p:pic>
      <p:pic>
        <p:nvPicPr>
          <p:cNvPr id="98" name="Picture 14" descr="Logo, company name&#10;&#10;Description automatically generated"/>
          <p:cNvPicPr/>
          <p:nvPr/>
        </p:nvPicPr>
        <p:blipFill>
          <a:blip r:embed="rId2"/>
          <a:stretch/>
        </p:blipFill>
        <p:spPr>
          <a:xfrm>
            <a:off x="8088480" y="5230080"/>
            <a:ext cx="1237680" cy="898920"/>
          </a:xfrm>
          <a:prstGeom prst="rect">
            <a:avLst/>
          </a:prstGeom>
          <a:ln w="0">
            <a:noFill/>
          </a:ln>
        </p:spPr>
      </p:pic>
      <p:sp>
        <p:nvSpPr>
          <p:cNvPr id="99" name="Rectangle: Rounded Corners 25"/>
          <p:cNvSpPr/>
          <p:nvPr/>
        </p:nvSpPr>
        <p:spPr>
          <a:xfrm>
            <a:off x="395280" y="218520"/>
            <a:ext cx="9128520" cy="830880"/>
          </a:xfrm>
          <a:prstGeom prst="roundRect">
            <a:avLst>
              <a:gd name="adj" fmla="val 16441"/>
            </a:avLst>
          </a:prstGeom>
          <a:solidFill>
            <a:schemeClr val="bg1"/>
          </a:solidFill>
          <a:ln w="41275">
            <a:solidFill>
              <a:srgbClr val="0689b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93000"/>
              </a:lnSpc>
            </a:pPr>
            <a:r>
              <a:rPr b="0" lang="lt-LT" sz="2100" spc="-1" strike="noStrike">
                <a:solidFill>
                  <a:srgbClr val="0689ba"/>
                </a:solidFill>
                <a:latin typeface="Arial"/>
                <a:ea typeface="Tahoma"/>
              </a:rPr>
              <a:t>Произнесите первое слово, которое придет вам в голову после просмотра скриншота.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Rectangle: Rounded Corners 26"/>
          <p:cNvSpPr/>
          <p:nvPr/>
        </p:nvSpPr>
        <p:spPr>
          <a:xfrm>
            <a:off x="411120" y="6032520"/>
            <a:ext cx="4490640" cy="316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3000"/>
              </a:lnSpc>
            </a:pPr>
            <a:r>
              <a:rPr b="0" lang="en-US" sz="800" spc="-1" strike="noStrike">
                <a:solidFill>
                  <a:srgbClr val="808080"/>
                </a:solidFill>
                <a:latin typeface="Arial"/>
                <a:ea typeface="MS Gothic"/>
              </a:rPr>
              <a:t>Источник: https://majandus.postimees.ee/7278488/ott-tanaku-firma-teenis-mullu-ligi-viis-miljonit-eurot-kasumit.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Google Shape;62;p 2" descr=""/>
          <p:cNvPicPr/>
          <p:nvPr/>
        </p:nvPicPr>
        <p:blipFill>
          <a:blip r:embed="rId3"/>
          <a:stretch/>
        </p:blipFill>
        <p:spPr>
          <a:xfrm>
            <a:off x="443880" y="1232640"/>
            <a:ext cx="4368960" cy="4646160"/>
          </a:xfrm>
          <a:prstGeom prst="rect">
            <a:avLst/>
          </a:prstGeom>
          <a:ln w="0">
            <a:noFill/>
          </a:ln>
        </p:spPr>
      </p:pic>
      <p:sp>
        <p:nvSpPr>
          <p:cNvPr id="102" name="Rectangle: Rounded Corners 42"/>
          <p:cNvSpPr/>
          <p:nvPr/>
        </p:nvSpPr>
        <p:spPr>
          <a:xfrm>
            <a:off x="5916240" y="1803600"/>
            <a:ext cx="3660480" cy="16981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34e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3000"/>
              </a:lnSpc>
            </a:pPr>
            <a:r>
              <a:rPr b="1" lang="az-Cyrl-AZ" sz="2100" spc="-1" strike="noStrike">
                <a:solidFill>
                  <a:srgbClr val="000000"/>
                </a:solidFill>
                <a:highlight>
                  <a:srgbClr val="ffd428"/>
                </a:highlight>
                <a:latin typeface="Arial"/>
                <a:ea typeface="MS Gothic"/>
              </a:rPr>
              <a:t>В прошлом году компания Отто Тянака</a:t>
            </a:r>
            <a:r>
              <a:rPr b="1" lang="lt-LT" sz="2100" spc="-1" strike="noStrike">
                <a:solidFill>
                  <a:srgbClr val="000000"/>
                </a:solidFill>
                <a:highlight>
                  <a:srgbClr val="ffd428"/>
                </a:highlight>
                <a:latin typeface="Arial"/>
                <a:ea typeface="MS Gothic"/>
              </a:rPr>
              <a:t> </a:t>
            </a:r>
            <a:r>
              <a:rPr b="1" lang="az-Cyrl-AZ" sz="2100" spc="-1" strike="noStrike">
                <a:solidFill>
                  <a:srgbClr val="000000"/>
                </a:solidFill>
                <a:highlight>
                  <a:srgbClr val="ffd428"/>
                </a:highlight>
                <a:latin typeface="Arial"/>
                <a:ea typeface="MS Gothic"/>
              </a:rPr>
              <a:t>олучила прибыль почти в пять миллионов евро.</a:t>
            </a:r>
            <a:endParaRPr b="1" lang="en-GB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7"/>
          <p:cNvSpPr/>
          <p:nvPr/>
        </p:nvSpPr>
        <p:spPr>
          <a:xfrm>
            <a:off x="-2520" y="6648120"/>
            <a:ext cx="6985800" cy="21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3000"/>
              </a:lnSpc>
            </a:pP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Developed by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Knowledge Economy Forum and DW Akademie and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funded by the Foreign Office of the Federal Republic of Germany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.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Rectangle: Rounded Corners 27"/>
          <p:cNvSpPr/>
          <p:nvPr/>
        </p:nvSpPr>
        <p:spPr>
          <a:xfrm>
            <a:off x="7651080" y="5086440"/>
            <a:ext cx="2023200" cy="1650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</a:pPr>
            <a:r>
              <a:rPr b="0" lang="lt-LT" sz="1050" spc="-1" strike="noStrike">
                <a:solidFill>
                  <a:srgbClr val="05afb0"/>
                </a:solidFill>
                <a:latin typeface="Arial"/>
                <a:ea typeface="MS Gothic"/>
              </a:rPr>
              <a:t> 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Picture 33" descr="Logo&#10;&#10;Description automatically generated"/>
          <p:cNvPicPr/>
          <p:nvPr/>
        </p:nvPicPr>
        <p:blipFill>
          <a:blip r:embed="rId1"/>
          <a:stretch/>
        </p:blipFill>
        <p:spPr>
          <a:xfrm>
            <a:off x="8222400" y="6104880"/>
            <a:ext cx="952560" cy="375840"/>
          </a:xfrm>
          <a:prstGeom prst="rect">
            <a:avLst/>
          </a:prstGeom>
          <a:ln w="0">
            <a:noFill/>
          </a:ln>
        </p:spPr>
      </p:pic>
      <p:pic>
        <p:nvPicPr>
          <p:cNvPr id="106" name="Picture 34" descr="Logo, company name&#10;&#10;Description automatically generated"/>
          <p:cNvPicPr/>
          <p:nvPr/>
        </p:nvPicPr>
        <p:blipFill>
          <a:blip r:embed="rId2"/>
          <a:stretch/>
        </p:blipFill>
        <p:spPr>
          <a:xfrm>
            <a:off x="8088480" y="5230080"/>
            <a:ext cx="1237680" cy="898920"/>
          </a:xfrm>
          <a:prstGeom prst="rect">
            <a:avLst/>
          </a:prstGeom>
          <a:ln w="0">
            <a:noFill/>
          </a:ln>
        </p:spPr>
      </p:pic>
      <p:sp>
        <p:nvSpPr>
          <p:cNvPr id="107" name="Rectangle: Rounded Corners 53"/>
          <p:cNvSpPr/>
          <p:nvPr/>
        </p:nvSpPr>
        <p:spPr>
          <a:xfrm>
            <a:off x="395280" y="218520"/>
            <a:ext cx="9128520" cy="830880"/>
          </a:xfrm>
          <a:prstGeom prst="roundRect">
            <a:avLst>
              <a:gd name="adj" fmla="val 16441"/>
            </a:avLst>
          </a:prstGeom>
          <a:solidFill>
            <a:schemeClr val="bg1"/>
          </a:solidFill>
          <a:ln w="41275">
            <a:solidFill>
              <a:srgbClr val="0689b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93000"/>
              </a:lnSpc>
            </a:pPr>
            <a:r>
              <a:rPr b="0" lang="lt-LT" sz="2100" spc="-1" strike="noStrike">
                <a:solidFill>
                  <a:srgbClr val="0689ba"/>
                </a:solidFill>
                <a:latin typeface="Arial"/>
                <a:ea typeface="Tahoma"/>
              </a:rPr>
              <a:t>Произнесите первое слово, которое придет вам в голову после просмотра скриншота.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Rectangle: Rounded Corners 54"/>
          <p:cNvSpPr/>
          <p:nvPr/>
        </p:nvSpPr>
        <p:spPr>
          <a:xfrm>
            <a:off x="446400" y="5974200"/>
            <a:ext cx="3679920" cy="3380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3000"/>
              </a:lnSpc>
            </a:pPr>
            <a:r>
              <a:rPr b="0" lang="en-US" sz="800" spc="-1" strike="noStrike">
                <a:solidFill>
                  <a:srgbClr val="808080"/>
                </a:solidFill>
                <a:latin typeface="Arial"/>
                <a:ea typeface="MS Gothic"/>
              </a:rPr>
              <a:t>Источник: https://sport.delfi.ee/artikkel/120083972/ott-tanak-hyundai-on-konkurentidega-vorreldes-aasta-jooksul-enim-arenenud.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Google Shape;71;p 2" descr=""/>
          <p:cNvPicPr/>
          <p:nvPr/>
        </p:nvPicPr>
        <p:blipFill>
          <a:blip r:embed="rId3"/>
          <a:stretch/>
        </p:blipFill>
        <p:spPr>
          <a:xfrm>
            <a:off x="485640" y="1368720"/>
            <a:ext cx="4539240" cy="4485600"/>
          </a:xfrm>
          <a:prstGeom prst="rect">
            <a:avLst/>
          </a:prstGeom>
          <a:ln w="0">
            <a:noFill/>
          </a:ln>
        </p:spPr>
      </p:pic>
      <p:sp>
        <p:nvSpPr>
          <p:cNvPr id="110" name="Rectangle: Rounded Corners 43"/>
          <p:cNvSpPr/>
          <p:nvPr/>
        </p:nvSpPr>
        <p:spPr>
          <a:xfrm>
            <a:off x="5299920" y="1527840"/>
            <a:ext cx="4360680" cy="17823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34e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93000"/>
              </a:lnSpc>
            </a:pPr>
            <a:r>
              <a:rPr b="1" lang="az-Cyrl-AZ" sz="2100" spc="-1" strike="noStrike">
                <a:solidFill>
                  <a:srgbClr val="000000"/>
                </a:solidFill>
                <a:highlight>
                  <a:srgbClr val="ffd428"/>
                </a:highlight>
                <a:latin typeface="Arial"/>
                <a:ea typeface="MS Gothic"/>
              </a:rPr>
              <a:t>Отт Тянак</a:t>
            </a:r>
            <a:r>
              <a:rPr b="1" lang="lt-LT" sz="2100" spc="-1" strike="noStrike">
                <a:solidFill>
                  <a:srgbClr val="000000"/>
                </a:solidFill>
                <a:highlight>
                  <a:srgbClr val="ffd428"/>
                </a:highlight>
                <a:latin typeface="Arial"/>
                <a:ea typeface="MS Gothic"/>
              </a:rPr>
              <a:t>: hyundai </a:t>
            </a:r>
            <a:r>
              <a:rPr b="1" lang="az-Cyrl-AZ" sz="2100" spc="-1" strike="noStrike">
                <a:solidFill>
                  <a:srgbClr val="000000"/>
                </a:solidFill>
                <a:highlight>
                  <a:srgbClr val="ffd428"/>
                </a:highlight>
                <a:latin typeface="Arial"/>
                <a:ea typeface="MS Gothic"/>
              </a:rPr>
              <a:t>больше всего развилась в течение года, когда конкурировала с конкурентами</a:t>
            </a:r>
            <a:endParaRPr b="0" lang="en-GB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ZEF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ZEF</Template>
  <TotalTime>1452</TotalTime>
  <Application>LibreOffice/7.5.4.2$Windows_X86_64 LibreOffice_project/36ccfdc35048b057fd9854c757a8b67ec53977b6</Application>
  <AppVersion>15.0000</AppVersion>
  <Words>1259</Words>
  <Paragraphs>99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2020-04-15T17:34:10Z</dcterms:created>
  <dc:creator>Rimantė</dc:creator>
  <dc:description/>
  <dc:language>en-US</dc:language>
  <cp:lastModifiedBy/>
  <dcterms:modified xsi:type="dcterms:W3CDTF">2023-07-22T01:05:01Z</dcterms:modified>
  <cp:revision>125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A4 Paper (210x297 mm)</vt:lpwstr>
  </property>
  <property fmtid="{D5CDD505-2E9C-101B-9397-08002B2CF9AE}" pid="3" name="Slides">
    <vt:i4>19</vt:i4>
  </property>
</Properties>
</file>